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Montserrat"/>
      <p:regular r:id="rId48"/>
      <p:bold r:id="rId49"/>
      <p:italic r:id="rId50"/>
      <p:boldItalic r:id="rId51"/>
    </p:embeddedFont>
    <p:embeddedFont>
      <p:font typeface="Lato"/>
      <p:regular r:id="rId52"/>
      <p:bold r:id="rId53"/>
      <p:italic r:id="rId54"/>
      <p:boldItalic r:id="rId55"/>
    </p:embeddedFont>
    <p:embeddedFont>
      <p:font typeface="EB Garamond"/>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0C75894-E268-4140-8250-68B3E5426F4A}">
  <a:tblStyle styleId="{A0C75894-E268-4140-8250-68B3E5426F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slide" Target="slides/slide42.xml"/><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6.xml"/><Relationship Id="rId55" Type="http://schemas.openxmlformats.org/officeDocument/2006/relationships/font" Target="fonts/Lato-boldItalic.fntdata"/><Relationship Id="rId10" Type="http://schemas.openxmlformats.org/officeDocument/2006/relationships/slide" Target="slides/slide5.xml"/><Relationship Id="rId54" Type="http://schemas.openxmlformats.org/officeDocument/2006/relationships/font" Target="fonts/Lato-italic.fntdata"/><Relationship Id="rId13" Type="http://schemas.openxmlformats.org/officeDocument/2006/relationships/slide" Target="slides/slide8.xml"/><Relationship Id="rId57" Type="http://schemas.openxmlformats.org/officeDocument/2006/relationships/font" Target="fonts/EBGaramond-bold.fntdata"/><Relationship Id="rId12" Type="http://schemas.openxmlformats.org/officeDocument/2006/relationships/slide" Target="slides/slide7.xml"/><Relationship Id="rId56" Type="http://schemas.openxmlformats.org/officeDocument/2006/relationships/font" Target="fonts/EBGaramond-regular.fntdata"/><Relationship Id="rId15" Type="http://schemas.openxmlformats.org/officeDocument/2006/relationships/slide" Target="slides/slide10.xml"/><Relationship Id="rId59" Type="http://schemas.openxmlformats.org/officeDocument/2006/relationships/font" Target="fonts/EBGaramond-boldItalic.fntdata"/><Relationship Id="rId14" Type="http://schemas.openxmlformats.org/officeDocument/2006/relationships/slide" Target="slides/slide9.xml"/><Relationship Id="rId58" Type="http://schemas.openxmlformats.org/officeDocument/2006/relationships/font" Target="fonts/EBGaramon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c3d4eaecf_1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c3d4eaecf_1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c3d4eaecf_1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c3d4eaecf_1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c3d4eaecf_1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c3d4eaecf_1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c3d4eaecf_1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c3d4eaecf_1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c3d4eaecf_1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c3d4eaecf_1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c3d4eaecf_1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c3d4eaecf_1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c3d4eaecf_1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c3d4eaecf_1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ba93bef1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ba93bef1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c3d4eaecf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c3d4eaecf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Image source: </a:t>
            </a:r>
            <a:r>
              <a:rPr lang="en-GB" sz="1200"/>
              <a:t>https://medium.com/iotforall/your-primer-for-lora-lorawan-33f1e0eb4215</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c3d4eaecf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c3d4eaecf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Image source: https://lora-alliance.https://lora-alliance.org/about-lorawanorg/about-lorawan</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ba93bef1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ba93bef1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Lato"/>
              <a:buChar char="●"/>
            </a:pPr>
            <a:r>
              <a:rPr lang="en-GB" sz="1200">
                <a:latin typeface="Lato"/>
                <a:ea typeface="Lato"/>
                <a:cs typeface="Lato"/>
                <a:sym typeface="Lato"/>
              </a:rPr>
              <a:t>Section breakdown showing who’s doing what:</a:t>
            </a:r>
            <a:endParaRPr sz="1200">
              <a:latin typeface="Lato"/>
              <a:ea typeface="Lato"/>
              <a:cs typeface="Lato"/>
              <a:sym typeface="Lato"/>
            </a:endParaRPr>
          </a:p>
          <a:p>
            <a:pPr indent="-304800" lvl="1" marL="914400" rtl="0" algn="l">
              <a:lnSpc>
                <a:spcPct val="115000"/>
              </a:lnSpc>
              <a:spcBef>
                <a:spcPts val="0"/>
              </a:spcBef>
              <a:spcAft>
                <a:spcPts val="0"/>
              </a:spcAft>
              <a:buClr>
                <a:srgbClr val="000000"/>
              </a:buClr>
              <a:buSzPts val="1200"/>
              <a:buFont typeface="Lato"/>
              <a:buChar char="○"/>
            </a:pPr>
            <a:r>
              <a:rPr lang="en-GB" sz="1200">
                <a:latin typeface="Lato"/>
                <a:ea typeface="Lato"/>
                <a:cs typeface="Lato"/>
                <a:sym typeface="Lato"/>
              </a:rPr>
              <a:t>Project Brief - Dom</a:t>
            </a:r>
            <a:endParaRPr sz="1200">
              <a:latin typeface="Lato"/>
              <a:ea typeface="Lato"/>
              <a:cs typeface="Lato"/>
              <a:sym typeface="Lato"/>
            </a:endParaRPr>
          </a:p>
          <a:p>
            <a:pPr indent="-304800" lvl="1" marL="914400" rtl="0" algn="l">
              <a:lnSpc>
                <a:spcPct val="115000"/>
              </a:lnSpc>
              <a:spcBef>
                <a:spcPts val="0"/>
              </a:spcBef>
              <a:spcAft>
                <a:spcPts val="0"/>
              </a:spcAft>
              <a:buClr>
                <a:srgbClr val="000000"/>
              </a:buClr>
              <a:buSzPts val="1200"/>
              <a:buFont typeface="Lato"/>
              <a:buChar char="○"/>
            </a:pPr>
            <a:r>
              <a:rPr lang="en-GB" sz="1200">
                <a:latin typeface="Lato"/>
                <a:ea typeface="Lato"/>
                <a:cs typeface="Lato"/>
                <a:sym typeface="Lato"/>
              </a:rPr>
              <a:t>System Components - Dom</a:t>
            </a:r>
            <a:endParaRPr sz="1200">
              <a:latin typeface="Lato"/>
              <a:ea typeface="Lato"/>
              <a:cs typeface="Lato"/>
              <a:sym typeface="Lato"/>
            </a:endParaRPr>
          </a:p>
          <a:p>
            <a:pPr indent="-304800" lvl="1" marL="914400" rtl="0" algn="l">
              <a:lnSpc>
                <a:spcPct val="115000"/>
              </a:lnSpc>
              <a:spcBef>
                <a:spcPts val="0"/>
              </a:spcBef>
              <a:spcAft>
                <a:spcPts val="0"/>
              </a:spcAft>
              <a:buClr>
                <a:srgbClr val="000000"/>
              </a:buClr>
              <a:buSzPts val="1200"/>
              <a:buFont typeface="Lato"/>
              <a:buChar char="○"/>
            </a:pPr>
            <a:r>
              <a:rPr lang="en-GB" sz="1200">
                <a:latin typeface="Lato"/>
                <a:ea typeface="Lato"/>
                <a:cs typeface="Lato"/>
                <a:sym typeface="Lato"/>
              </a:rPr>
              <a:t>LoRa - Denise</a:t>
            </a:r>
            <a:endParaRPr sz="1200">
              <a:latin typeface="Lato"/>
              <a:ea typeface="Lato"/>
              <a:cs typeface="Lato"/>
              <a:sym typeface="Lato"/>
            </a:endParaRPr>
          </a:p>
          <a:p>
            <a:pPr indent="-304800" lvl="1" marL="914400" rtl="0" algn="l">
              <a:lnSpc>
                <a:spcPct val="115000"/>
              </a:lnSpc>
              <a:spcBef>
                <a:spcPts val="0"/>
              </a:spcBef>
              <a:spcAft>
                <a:spcPts val="0"/>
              </a:spcAft>
              <a:buClr>
                <a:srgbClr val="000000"/>
              </a:buClr>
              <a:buSzPts val="1200"/>
              <a:buFont typeface="Lato"/>
              <a:buChar char="○"/>
            </a:pPr>
            <a:r>
              <a:rPr lang="en-GB" sz="1200">
                <a:latin typeface="Lato"/>
                <a:ea typeface="Lato"/>
                <a:cs typeface="Lato"/>
                <a:sym typeface="Lato"/>
              </a:rPr>
              <a:t>LoRaWAN - Sam </a:t>
            </a:r>
            <a:endParaRPr sz="1200">
              <a:latin typeface="Lato"/>
              <a:ea typeface="Lato"/>
              <a:cs typeface="Lato"/>
              <a:sym typeface="Lato"/>
            </a:endParaRPr>
          </a:p>
          <a:p>
            <a:pPr indent="-304800" lvl="1" marL="914400" rtl="0" algn="l">
              <a:lnSpc>
                <a:spcPct val="115000"/>
              </a:lnSpc>
              <a:spcBef>
                <a:spcPts val="0"/>
              </a:spcBef>
              <a:spcAft>
                <a:spcPts val="0"/>
              </a:spcAft>
              <a:buClr>
                <a:srgbClr val="000000"/>
              </a:buClr>
              <a:buSzPts val="1200"/>
              <a:buFont typeface="Lato"/>
              <a:buChar char="○"/>
            </a:pPr>
            <a:r>
              <a:rPr lang="en-GB" sz="1200">
                <a:latin typeface="Lato"/>
                <a:ea typeface="Lato"/>
                <a:cs typeface="Lato"/>
                <a:sym typeface="Lato"/>
              </a:rPr>
              <a:t>Development - Dom, Denise, Sam</a:t>
            </a:r>
            <a:endParaRPr sz="1200">
              <a:latin typeface="Lato"/>
              <a:ea typeface="Lato"/>
              <a:cs typeface="Lato"/>
              <a:sym typeface="Lato"/>
            </a:endParaRPr>
          </a:p>
          <a:p>
            <a:pPr indent="-304800" lvl="1" marL="914400" rtl="0" algn="l">
              <a:lnSpc>
                <a:spcPct val="115000"/>
              </a:lnSpc>
              <a:spcBef>
                <a:spcPts val="0"/>
              </a:spcBef>
              <a:spcAft>
                <a:spcPts val="0"/>
              </a:spcAft>
              <a:buClr>
                <a:srgbClr val="000000"/>
              </a:buClr>
              <a:buSzPts val="1200"/>
              <a:buFont typeface="Lato"/>
              <a:buChar char="○"/>
            </a:pPr>
            <a:r>
              <a:rPr lang="en-GB" sz="1200">
                <a:latin typeface="Lato"/>
                <a:ea typeface="Lato"/>
                <a:cs typeface="Lato"/>
                <a:sym typeface="Lato"/>
              </a:rPr>
              <a:t>Testing - Pawel</a:t>
            </a:r>
            <a:endParaRPr sz="1200">
              <a:latin typeface="Lato"/>
              <a:ea typeface="Lato"/>
              <a:cs typeface="Lato"/>
              <a:sym typeface="Lato"/>
            </a:endParaRPr>
          </a:p>
          <a:p>
            <a:pPr indent="-304800" lvl="1" marL="914400" rtl="0" algn="l">
              <a:lnSpc>
                <a:spcPct val="115000"/>
              </a:lnSpc>
              <a:spcBef>
                <a:spcPts val="0"/>
              </a:spcBef>
              <a:spcAft>
                <a:spcPts val="0"/>
              </a:spcAft>
              <a:buClr>
                <a:srgbClr val="000000"/>
              </a:buClr>
              <a:buSzPts val="1200"/>
              <a:buFont typeface="Lato"/>
              <a:buChar char="○"/>
            </a:pPr>
            <a:r>
              <a:rPr lang="en-GB" sz="1200">
                <a:latin typeface="Lato"/>
                <a:ea typeface="Lato"/>
                <a:cs typeface="Lato"/>
                <a:sym typeface="Lato"/>
              </a:rPr>
              <a:t>Demonstration - Dom</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c3d4eaecf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c3d4eaecf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c3d4eaecf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c3d4eaecf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 Header: Message Type, LoRaWAN version</a:t>
            </a:r>
            <a:endParaRPr/>
          </a:p>
          <a:p>
            <a:pPr indent="0" lvl="0" marL="0" rtl="0" algn="l">
              <a:spcBef>
                <a:spcPts val="0"/>
              </a:spcBef>
              <a:spcAft>
                <a:spcPts val="0"/>
              </a:spcAft>
              <a:buNone/>
            </a:pPr>
            <a:r>
              <a:rPr lang="en-GB"/>
              <a:t>MIC: Message Integrity check (uses network session key)</a:t>
            </a:r>
            <a:endParaRPr/>
          </a:p>
          <a:p>
            <a:pPr indent="0" lvl="0" marL="0" rtl="0" algn="l">
              <a:spcBef>
                <a:spcPts val="0"/>
              </a:spcBef>
              <a:spcAft>
                <a:spcPts val="0"/>
              </a:spcAft>
              <a:buNone/>
            </a:pPr>
            <a:r>
              <a:rPr lang="en-GB"/>
              <a:t>Frame Port: Payload Type, application specific uses case</a:t>
            </a:r>
            <a:endParaRPr/>
          </a:p>
          <a:p>
            <a:pPr indent="0" lvl="0" marL="0" rtl="0" algn="l">
              <a:spcBef>
                <a:spcPts val="0"/>
              </a:spcBef>
              <a:spcAft>
                <a:spcPts val="0"/>
              </a:spcAft>
              <a:buNone/>
            </a:pPr>
            <a:r>
              <a:rPr lang="en-GB"/>
              <a:t>Frame Payload: AES128 Encrypted (uses app session key)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ba93bef1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ba93bef1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ba93bef1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ba93bef1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ba93bef1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ba93bef1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ba93bef1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ba93bef18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ba93bef1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ba93bef1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1. used lmic library from Thomas Telkamp and Matthijs Kooijman</a:t>
            </a:r>
            <a:endParaRPr sz="1200"/>
          </a:p>
          <a:p>
            <a:pPr indent="0" lvl="0" marL="0" rtl="0" algn="l">
              <a:spcBef>
                <a:spcPts val="0"/>
              </a:spcBef>
              <a:spcAft>
                <a:spcPts val="0"/>
              </a:spcAft>
              <a:buNone/>
            </a:pPr>
            <a:r>
              <a:rPr lang="en-GB" sz="1200"/>
              <a:t>2.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c3d4eaecf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c3d4eaecf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c4860b6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c4860b6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ba93bef1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ba93bef1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ba93bef1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ba93bef1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Project brief outlined a LPWAN system that needed to do as shown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Two use cases outlined - combined both in the final design</a:t>
            </a:r>
            <a:endParaRPr/>
          </a:p>
          <a:p>
            <a:pPr indent="0" lvl="0" marL="45720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ba93bef1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ba93bef1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LoRa transmissions are received by gateways in range of the transmission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Data is stored on the things network in the user’s console</a:t>
            </a:r>
            <a:endParaRPr/>
          </a:p>
          <a:p>
            <a:pPr indent="-298450" lvl="0" marL="457200" rtl="0" algn="l">
              <a:spcBef>
                <a:spcPts val="0"/>
              </a:spcBef>
              <a:spcAft>
                <a:spcPts val="0"/>
              </a:spcAft>
              <a:buSzPts val="1100"/>
              <a:buChar char="●"/>
            </a:pPr>
            <a:r>
              <a:rPr lang="en-GB"/>
              <a:t>Each message sent has an identifier that is unique to the device that sent it - corresponds to a user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From TTN data has to be forwarded to another location so that it can be accessed by the website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For the cloud, firebase was chosen as it provided both the real-time database and the hosting platform for the website</a:t>
            </a:r>
            <a:endParaRPr/>
          </a:p>
          <a:p>
            <a:pPr indent="-298450" lvl="1" marL="914400" rtl="0" algn="l">
              <a:spcBef>
                <a:spcPts val="0"/>
              </a:spcBef>
              <a:spcAft>
                <a:spcPts val="0"/>
              </a:spcAft>
              <a:buSzPts val="1100"/>
              <a:buChar char="○"/>
            </a:pPr>
            <a:r>
              <a:rPr lang="en-GB"/>
              <a:t>Data could be stored and recalled instantly</a:t>
            </a:r>
            <a:endParaRPr/>
          </a:p>
          <a:p>
            <a:pPr indent="-298450" lvl="1" marL="914400" rtl="0" algn="l">
              <a:spcBef>
                <a:spcPts val="0"/>
              </a:spcBef>
              <a:spcAft>
                <a:spcPts val="0"/>
              </a:spcAft>
              <a:buSzPts val="1100"/>
              <a:buChar char="○"/>
            </a:pPr>
            <a:r>
              <a:rPr lang="en-GB"/>
              <a:t>Can host the website on the internet through firebase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ba93bef1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ba93bef1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Each message transmitted from the arduino that reached the gateway is automatically routed by TTN protocols so that it reaches the console of the correct user</a:t>
            </a:r>
            <a:endParaRPr/>
          </a:p>
          <a:p>
            <a:pPr indent="-298450" lvl="0" marL="457200" rtl="0" algn="l">
              <a:spcBef>
                <a:spcPts val="0"/>
              </a:spcBef>
              <a:spcAft>
                <a:spcPts val="0"/>
              </a:spcAft>
              <a:buSzPts val="1100"/>
              <a:buChar char="●"/>
            </a:pPr>
            <a:r>
              <a:rPr lang="en-GB"/>
              <a:t>This is done via the use of unique access keys for the device as well as the TTN application itself to allow correct routing</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From the console to the cloud, nodeJS was used that simply forwarded all the data from the latest transmission and placed it in a new entry in firebase’s Real-time database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ba93bef1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ba93bef1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Data now reaching firebase as shown here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Data is stored in JSON format - simple tree structure simple for accessing data from the website in JS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New data placed under the ‘fix’ branch for a fixed location in database at all time</a:t>
            </a:r>
            <a:endParaRPr/>
          </a:p>
          <a:p>
            <a:pPr indent="-298450" lvl="0" marL="457200" rtl="0" algn="l">
              <a:spcBef>
                <a:spcPts val="0"/>
              </a:spcBef>
              <a:spcAft>
                <a:spcPts val="0"/>
              </a:spcAft>
              <a:buSzPts val="1100"/>
              <a:buChar char="●"/>
            </a:pPr>
            <a:r>
              <a:rPr lang="en-GB"/>
              <a:t>On new data arriving, old data is moved to a unique identifier branch so that it isn’t lost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A large amount of data is received by the gateway, not just the payload(_raw)</a:t>
            </a:r>
            <a:endParaRPr/>
          </a:p>
          <a:p>
            <a:pPr indent="-298450" lvl="0" marL="457200" rtl="0" algn="l">
              <a:spcBef>
                <a:spcPts val="0"/>
              </a:spcBef>
              <a:spcAft>
                <a:spcPts val="0"/>
              </a:spcAft>
              <a:buSzPts val="1100"/>
              <a:buChar char="●"/>
            </a:pPr>
            <a:r>
              <a:rPr lang="en-GB"/>
              <a:t>0 is Temp</a:t>
            </a:r>
            <a:endParaRPr/>
          </a:p>
          <a:p>
            <a:pPr indent="-298450" lvl="0" marL="457200" rtl="0" algn="l">
              <a:spcBef>
                <a:spcPts val="0"/>
              </a:spcBef>
              <a:spcAft>
                <a:spcPts val="0"/>
              </a:spcAft>
              <a:buSzPts val="1100"/>
              <a:buChar char="●"/>
            </a:pPr>
            <a:r>
              <a:rPr lang="en-GB"/>
              <a:t>1 is Pressure</a:t>
            </a:r>
            <a:endParaRPr/>
          </a:p>
          <a:p>
            <a:pPr indent="-298450" lvl="0" marL="457200" rtl="0" algn="l">
              <a:spcBef>
                <a:spcPts val="0"/>
              </a:spcBef>
              <a:spcAft>
                <a:spcPts val="0"/>
              </a:spcAft>
              <a:buSzPts val="1100"/>
              <a:buChar char="●"/>
            </a:pPr>
            <a:r>
              <a:rPr lang="en-GB"/>
              <a:t>2 is Sound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ba93bef1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ba93bef1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ba93bef1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ba93bef1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Website was designed as a static site using Bootstrap</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Combination of HTML, CSS and JS gives the basic structure required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JavaScript library gives access to firebase from the website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Designed to be responsive so that it works across mobiles, tablets and desktops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ba93bef18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ba93bef1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ba93bef18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ba93bef18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Data is visualised through various types of chart and through google maps as well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The raw payload is also displayed on one page of the website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JavaScript means that as soon as the nodeJS script forwards the data to firebase, the changes are reflected on the website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ba93bef1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ba93bef18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ba93bef1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ba93bef1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testing for this project was in two parts:</a:t>
            </a:r>
            <a:endParaRPr/>
          </a:p>
          <a:p>
            <a:pPr indent="-298450" lvl="0" marL="457200" rtl="0" algn="l">
              <a:spcBef>
                <a:spcPts val="0"/>
              </a:spcBef>
              <a:spcAft>
                <a:spcPts val="0"/>
              </a:spcAft>
              <a:buSzPts val="1100"/>
              <a:buAutoNum type="arabicParenR"/>
            </a:pPr>
            <a:r>
              <a:rPr lang="en-GB"/>
              <a:t>To test reliability of LoRa transmissions in various different environments</a:t>
            </a:r>
            <a:endParaRPr/>
          </a:p>
          <a:p>
            <a:pPr indent="-298450" lvl="0" marL="457200" rtl="0" algn="l">
              <a:spcBef>
                <a:spcPts val="0"/>
              </a:spcBef>
              <a:spcAft>
                <a:spcPts val="0"/>
              </a:spcAft>
              <a:buSzPts val="1100"/>
              <a:buAutoNum type="arabicParenR"/>
            </a:pPr>
            <a:r>
              <a:rPr lang="en-GB"/>
              <a:t>To compare reliability when using different spreading factors </a:t>
            </a:r>
            <a:endParaRPr/>
          </a:p>
          <a:p>
            <a:pPr indent="-298450" lvl="0" marL="457200" rtl="0" algn="l">
              <a:spcBef>
                <a:spcPts val="0"/>
              </a:spcBef>
              <a:spcAft>
                <a:spcPts val="0"/>
              </a:spcAft>
              <a:buSzPts val="1100"/>
              <a:buAutoNum type="arabicParenR"/>
            </a:pPr>
            <a:r>
              <a:rPr lang="en-GB"/>
              <a:t>Test different gateway antennas (building 7 had a Kerlink and a </a:t>
            </a:r>
            <a:r>
              <a:rPr lang="en-GB"/>
              <a:t>DIY Raspberry Pi </a:t>
            </a:r>
            <a:r>
              <a:rPr lang="en-GB"/>
              <a:t>gateway -- these were used for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During tests two identical devices were used with the only differences being the spreading factors used for transmissions.</a:t>
            </a:r>
            <a:endParaRPr/>
          </a:p>
          <a:p>
            <a:pPr indent="0" lvl="0" marL="0" rtl="0" algn="l">
              <a:spcBef>
                <a:spcPts val="0"/>
              </a:spcBef>
              <a:spcAft>
                <a:spcPts val="0"/>
              </a:spcAft>
              <a:buNone/>
            </a:pPr>
            <a:r>
              <a:rPr lang="en-GB"/>
              <a:t>One device used SF7 while the other used SF12. </a:t>
            </a:r>
            <a:endParaRPr/>
          </a:p>
          <a:p>
            <a:pPr indent="0" lvl="0" marL="0" rtl="0" algn="l">
              <a:spcBef>
                <a:spcPts val="0"/>
              </a:spcBef>
              <a:spcAft>
                <a:spcPts val="0"/>
              </a:spcAft>
              <a:buNone/>
            </a:pPr>
            <a:r>
              <a:rPr lang="en-GB"/>
              <a:t>In theory, the spreading factors vary the distance over which a transmission is received and therefore a higher spreading factor (SF12) should be received more readily than SF7, and for larger distances from a gateway.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ba93bef1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ba93bef1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variation of location potion let us analyse qualitative the robustnes of the implemented system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ba93bef1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ba93bef1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Overview of the system designed for the brief</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Sensors pass data to arduino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LoRa to communicate the information to the Cloud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Website to display the data through visuals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At the centre is LoRa - so here’s some background about LoRa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ba93bef1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ba93bef1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50000"/>
              </a:lnSpc>
              <a:spcBef>
                <a:spcPts val="0"/>
              </a:spcBef>
              <a:spcAft>
                <a:spcPts val="0"/>
              </a:spcAft>
              <a:buClr>
                <a:srgbClr val="000000"/>
              </a:buClr>
              <a:buSzPts val="1200"/>
              <a:buFont typeface="Lato"/>
              <a:buChar char="○"/>
            </a:pPr>
            <a:r>
              <a:rPr lang="en-GB" sz="1200">
                <a:highlight>
                  <a:srgbClr val="FFFFFF"/>
                </a:highlight>
                <a:latin typeface="Lato"/>
                <a:ea typeface="Lato"/>
                <a:cs typeface="Lato"/>
                <a:sym typeface="Lato"/>
              </a:rPr>
              <a:t>SF = Spreading Factor</a:t>
            </a:r>
            <a:endParaRPr sz="1200">
              <a:highlight>
                <a:srgbClr val="FFFFFF"/>
              </a:highlight>
              <a:latin typeface="Lato"/>
              <a:ea typeface="Lato"/>
              <a:cs typeface="Lato"/>
              <a:sym typeface="Lato"/>
            </a:endParaRPr>
          </a:p>
          <a:p>
            <a:pPr indent="-304800" lvl="1" marL="914400" rtl="0" algn="l">
              <a:lnSpc>
                <a:spcPct val="150000"/>
              </a:lnSpc>
              <a:spcBef>
                <a:spcPts val="0"/>
              </a:spcBef>
              <a:spcAft>
                <a:spcPts val="0"/>
              </a:spcAft>
              <a:buClr>
                <a:srgbClr val="000000"/>
              </a:buClr>
              <a:buSzPts val="1200"/>
              <a:buFont typeface="Lato"/>
              <a:buChar char="○"/>
            </a:pPr>
            <a:r>
              <a:rPr lang="en-GB" sz="1200">
                <a:highlight>
                  <a:srgbClr val="FFFFFF"/>
                </a:highlight>
                <a:latin typeface="Lato"/>
                <a:ea typeface="Lato"/>
                <a:cs typeface="Lato"/>
                <a:sym typeface="Lato"/>
              </a:rPr>
              <a:t>RSSI = </a:t>
            </a:r>
            <a:r>
              <a:rPr lang="en-GB" sz="1200">
                <a:highlight>
                  <a:srgbClr val="FFFFFF"/>
                </a:highlight>
                <a:latin typeface="Lato"/>
                <a:ea typeface="Lato"/>
                <a:cs typeface="Lato"/>
                <a:sym typeface="Lato"/>
              </a:rPr>
              <a:t>Received Signal Strength Indication</a:t>
            </a:r>
            <a:endParaRPr sz="1200">
              <a:highlight>
                <a:srgbClr val="FFFFFF"/>
              </a:highlight>
              <a:latin typeface="Lato"/>
              <a:ea typeface="Lato"/>
              <a:cs typeface="Lato"/>
              <a:sym typeface="Lato"/>
            </a:endParaRPr>
          </a:p>
          <a:p>
            <a:pPr indent="-304800" lvl="1" marL="914400" rtl="0" algn="l">
              <a:lnSpc>
                <a:spcPct val="150000"/>
              </a:lnSpc>
              <a:spcBef>
                <a:spcPts val="0"/>
              </a:spcBef>
              <a:spcAft>
                <a:spcPts val="0"/>
              </a:spcAft>
              <a:buClr>
                <a:schemeClr val="lt1"/>
              </a:buClr>
              <a:buSzPts val="1200"/>
              <a:buFont typeface="Lato"/>
              <a:buChar char="○"/>
            </a:pPr>
            <a:r>
              <a:rPr lang="en-GB" sz="1200">
                <a:highlight>
                  <a:srgbClr val="FFFFFF"/>
                </a:highlight>
                <a:latin typeface="Lato"/>
                <a:ea typeface="Lato"/>
                <a:cs typeface="Lato"/>
                <a:sym typeface="Lato"/>
              </a:rPr>
              <a:t>SNR = Signal to Noise Ratio</a:t>
            </a:r>
            <a:endParaRPr sz="1200">
              <a:highlight>
                <a:srgbClr val="FFFFFF"/>
              </a:highlight>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ba93bef1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ba93bef1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General trends:</a:t>
            </a:r>
            <a:endParaRPr/>
          </a:p>
          <a:p>
            <a:pPr indent="-298450" lvl="0" marL="457200" rtl="0" algn="l">
              <a:spcBef>
                <a:spcPts val="0"/>
              </a:spcBef>
              <a:spcAft>
                <a:spcPts val="0"/>
              </a:spcAft>
              <a:buSzPts val="1100"/>
              <a:buAutoNum type="arabicPeriod"/>
            </a:pPr>
            <a:r>
              <a:rPr lang="en-GB"/>
              <a:t>RSSI dropped from around -80dB to approximately -115dB for both SF7 and SF12 in different environments</a:t>
            </a:r>
            <a:endParaRPr/>
          </a:p>
          <a:p>
            <a:pPr indent="-298450" lvl="0" marL="457200" rtl="0" algn="l">
              <a:spcBef>
                <a:spcPts val="0"/>
              </a:spcBef>
              <a:spcAft>
                <a:spcPts val="0"/>
              </a:spcAft>
              <a:buSzPts val="1100"/>
              <a:buAutoNum type="arabicPeriod"/>
            </a:pPr>
            <a:r>
              <a:rPr lang="en-GB"/>
              <a:t>(SNR is measured according to a base level determined by TTN) Values ranged from +15 in open space, to 0 for dense trees, to -10 underground</a:t>
            </a:r>
            <a:endParaRPr/>
          </a:p>
          <a:p>
            <a:pPr indent="-298450" lvl="0" marL="457200" rtl="0" algn="l">
              <a:spcBef>
                <a:spcPts val="0"/>
              </a:spcBef>
              <a:spcAft>
                <a:spcPts val="0"/>
              </a:spcAft>
              <a:buSzPts val="1100"/>
              <a:buAutoNum type="arabicPeriod"/>
            </a:pPr>
            <a:r>
              <a:rPr lang="en-GB"/>
              <a:t>When in amongst a lot of trees on Southampton Common, SF7 failed to send messages to the gateways on the University campus, whereas SF12 still succeeded. This is expected due to the longer transmission ‘chirp’ that SF12 uses.</a:t>
            </a:r>
            <a:endParaRPr/>
          </a:p>
          <a:p>
            <a:pPr indent="-298450" lvl="0" marL="457200" rtl="0" algn="l">
              <a:spcBef>
                <a:spcPts val="0"/>
              </a:spcBef>
              <a:spcAft>
                <a:spcPts val="0"/>
              </a:spcAft>
              <a:buSzPts val="1100"/>
              <a:buAutoNum type="arabicPeriod"/>
            </a:pPr>
            <a:r>
              <a:rPr lang="en-GB"/>
              <a:t>The DIY raspberry Pi gateway received transmissions at lower RSSI values than the Kerlink branded gateway. Often ~10dB difference between the two gateways in received signal strength.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&gt;&gt;&gt; End slide by saying: </a:t>
            </a:r>
            <a:r>
              <a:rPr b="1" lang="en-GB"/>
              <a:t>“W</a:t>
            </a:r>
            <a:r>
              <a:rPr b="1" lang="en-GB"/>
              <a:t>e shall do a demonstration of the system and answer any questions”</a:t>
            </a:r>
            <a:endParaRPr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ba93bef1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ba93bef1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c3d4eaecf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c3d4eaecf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c3d4eaecf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c3d4eaecf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c3d4eaecf_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c3d4eaecf_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c3d4eaecf_9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c3d4eaecf_9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c3d4eaecf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c3d4eaecf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jp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971300"/>
            <a:ext cx="5017500" cy="7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LPWAN 2</a:t>
            </a:r>
            <a:endParaRPr/>
          </a:p>
        </p:txBody>
      </p:sp>
      <p:sp>
        <p:nvSpPr>
          <p:cNvPr id="135" name="Google Shape;135;p13"/>
          <p:cNvSpPr txBox="1"/>
          <p:nvPr>
            <p:ph idx="1" type="subTitle"/>
          </p:nvPr>
        </p:nvSpPr>
        <p:spPr>
          <a:xfrm>
            <a:off x="5083950" y="3440575"/>
            <a:ext cx="34707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Denise Yap,</a:t>
            </a:r>
            <a:endParaRPr sz="1600"/>
          </a:p>
          <a:p>
            <a:pPr indent="0" lvl="0" marL="0" rtl="0" algn="l">
              <a:spcBef>
                <a:spcPts val="0"/>
              </a:spcBef>
              <a:spcAft>
                <a:spcPts val="0"/>
              </a:spcAft>
              <a:buNone/>
            </a:pPr>
            <a:r>
              <a:rPr lang="en-GB" sz="1600"/>
              <a:t>Dominic Heaton, </a:t>
            </a:r>
            <a:endParaRPr sz="1600"/>
          </a:p>
          <a:p>
            <a:pPr indent="0" lvl="0" marL="0" rtl="0" algn="l">
              <a:spcBef>
                <a:spcPts val="0"/>
              </a:spcBef>
              <a:spcAft>
                <a:spcPts val="0"/>
              </a:spcAft>
              <a:buNone/>
            </a:pPr>
            <a:r>
              <a:rPr lang="en-GB" sz="1600"/>
              <a:t>Pawel Kostkowski,</a:t>
            </a:r>
            <a:endParaRPr sz="1600"/>
          </a:p>
          <a:p>
            <a:pPr indent="0" lvl="0" marL="0" rtl="0" algn="l">
              <a:spcBef>
                <a:spcPts val="0"/>
              </a:spcBef>
              <a:spcAft>
                <a:spcPts val="0"/>
              </a:spcAft>
              <a:buNone/>
            </a:pPr>
            <a:r>
              <a:rPr lang="en-GB" sz="1600"/>
              <a:t>Samuel Wong</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PHY Data Unit Structure</a:t>
            </a:r>
            <a:endParaRPr/>
          </a:p>
        </p:txBody>
      </p:sp>
      <p:sp>
        <p:nvSpPr>
          <p:cNvPr id="197" name="Google Shape;197;p22"/>
          <p:cNvSpPr txBox="1"/>
          <p:nvPr>
            <p:ph idx="1" type="body"/>
          </p:nvPr>
        </p:nvSpPr>
        <p:spPr>
          <a:xfrm>
            <a:off x="1297500" y="1199975"/>
            <a:ext cx="3717000" cy="825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Chirp undergo instantaneous frequency changes and “jump” throughout band.</a:t>
            </a:r>
            <a:endParaRPr/>
          </a:p>
          <a:p>
            <a:pPr indent="-311150" lvl="0" marL="457200" rtl="0" algn="l">
              <a:lnSpc>
                <a:spcPct val="150000"/>
              </a:lnSpc>
              <a:spcBef>
                <a:spcPts val="0"/>
              </a:spcBef>
              <a:spcAft>
                <a:spcPts val="0"/>
              </a:spcAft>
              <a:buSzPts val="1300"/>
              <a:buChar char="●"/>
            </a:pPr>
            <a:r>
              <a:rPr lang="en-GB"/>
              <a:t>These are result of data being modulated onto the chirps. </a:t>
            </a:r>
            <a:endParaRPr/>
          </a:p>
          <a:p>
            <a:pPr indent="-311150" lvl="0" marL="457200" rtl="0" algn="l">
              <a:lnSpc>
                <a:spcPct val="150000"/>
              </a:lnSpc>
              <a:spcBef>
                <a:spcPts val="0"/>
              </a:spcBef>
              <a:spcAft>
                <a:spcPts val="0"/>
              </a:spcAft>
              <a:buSzPts val="1300"/>
              <a:buChar char="●"/>
            </a:pPr>
            <a:r>
              <a:rPr lang="en-GB"/>
              <a:t>Symbol: a RF energy state that represent some data.</a:t>
            </a:r>
            <a:endParaRPr/>
          </a:p>
        </p:txBody>
      </p:sp>
      <p:pic>
        <p:nvPicPr>
          <p:cNvPr id="198" name="Google Shape;198;p22"/>
          <p:cNvPicPr preferRelativeResize="0"/>
          <p:nvPr/>
        </p:nvPicPr>
        <p:blipFill>
          <a:blip r:embed="rId3">
            <a:alphaModFix/>
          </a:blip>
          <a:stretch>
            <a:fillRect/>
          </a:stretch>
        </p:blipFill>
        <p:spPr>
          <a:xfrm>
            <a:off x="596675" y="3014775"/>
            <a:ext cx="7950626" cy="1888275"/>
          </a:xfrm>
          <a:prstGeom prst="rect">
            <a:avLst/>
          </a:prstGeom>
          <a:noFill/>
          <a:ln>
            <a:noFill/>
          </a:ln>
        </p:spPr>
      </p:pic>
      <p:pic>
        <p:nvPicPr>
          <p:cNvPr id="199" name="Google Shape;199;p22"/>
          <p:cNvPicPr preferRelativeResize="0"/>
          <p:nvPr/>
        </p:nvPicPr>
        <p:blipFill rotWithShape="1">
          <a:blip r:embed="rId4">
            <a:alphaModFix/>
          </a:blip>
          <a:srcRect b="-5652" l="0" r="0" t="0"/>
          <a:stretch/>
        </p:blipFill>
        <p:spPr>
          <a:xfrm>
            <a:off x="5274600" y="393750"/>
            <a:ext cx="3352800" cy="250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Example:</a:t>
            </a:r>
            <a:endParaRPr/>
          </a:p>
        </p:txBody>
      </p:sp>
      <p:sp>
        <p:nvSpPr>
          <p:cNvPr id="205" name="Google Shape;205;p23"/>
          <p:cNvSpPr txBox="1"/>
          <p:nvPr>
            <p:ph idx="1" type="body"/>
          </p:nvPr>
        </p:nvSpPr>
        <p:spPr>
          <a:xfrm>
            <a:off x="1297500" y="1031675"/>
            <a:ext cx="5678100" cy="3272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Symbol :  1011111 (decimal value = 95)</a:t>
            </a:r>
            <a:endParaRPr/>
          </a:p>
          <a:p>
            <a:pPr indent="-311150" lvl="0" marL="457200" rtl="0" algn="l">
              <a:lnSpc>
                <a:spcPct val="150000"/>
              </a:lnSpc>
              <a:spcBef>
                <a:spcPts val="0"/>
              </a:spcBef>
              <a:spcAft>
                <a:spcPts val="0"/>
              </a:spcAft>
              <a:buSzPts val="1300"/>
              <a:buChar char="●"/>
            </a:pPr>
            <a:r>
              <a:rPr lang="en-GB"/>
              <a:t>Spreading Factor : number of bits encoded per symbol.</a:t>
            </a:r>
            <a:endParaRPr/>
          </a:p>
          <a:p>
            <a:pPr indent="-298450" lvl="1" marL="914400" rtl="0" algn="l">
              <a:lnSpc>
                <a:spcPct val="150000"/>
              </a:lnSpc>
              <a:spcBef>
                <a:spcPts val="0"/>
              </a:spcBef>
              <a:spcAft>
                <a:spcPts val="0"/>
              </a:spcAft>
              <a:buSzPts val="1100"/>
              <a:buChar char="○"/>
            </a:pPr>
            <a:r>
              <a:rPr lang="en-GB"/>
              <a:t>SF = 7</a:t>
            </a:r>
            <a:endParaRPr/>
          </a:p>
          <a:p>
            <a:pPr indent="-311150" lvl="0" marL="457200" rtl="0" algn="l">
              <a:lnSpc>
                <a:spcPct val="150000"/>
              </a:lnSpc>
              <a:spcBef>
                <a:spcPts val="0"/>
              </a:spcBef>
              <a:spcAft>
                <a:spcPts val="0"/>
              </a:spcAft>
              <a:buSzPts val="1300"/>
              <a:buChar char="●"/>
            </a:pPr>
            <a:r>
              <a:rPr lang="en-GB"/>
              <a:t>The sweep signal is divided into 2^SF chips.</a:t>
            </a:r>
            <a:endParaRPr/>
          </a:p>
          <a:p>
            <a:pPr indent="-298450" lvl="1" marL="914400" rtl="0" algn="l">
              <a:lnSpc>
                <a:spcPct val="150000"/>
              </a:lnSpc>
              <a:spcBef>
                <a:spcPts val="0"/>
              </a:spcBef>
              <a:spcAft>
                <a:spcPts val="0"/>
              </a:spcAft>
              <a:buSzPts val="1100"/>
              <a:buChar char="○"/>
            </a:pPr>
            <a:r>
              <a:rPr lang="en-GB"/>
              <a:t>2^7 = 128 chips</a:t>
            </a:r>
            <a:endParaRPr/>
          </a:p>
          <a:p>
            <a:pPr indent="-298450" lvl="1" marL="914400" rtl="0" algn="l">
              <a:lnSpc>
                <a:spcPct val="150000"/>
              </a:lnSpc>
              <a:spcBef>
                <a:spcPts val="0"/>
              </a:spcBef>
              <a:spcAft>
                <a:spcPts val="0"/>
              </a:spcAft>
              <a:buSzPts val="1100"/>
              <a:buChar char="○"/>
            </a:pPr>
            <a:r>
              <a:rPr lang="en-GB"/>
              <a:t>== chop the sweep signal into 128 pieces and call each piece a chip. </a:t>
            </a:r>
            <a:endParaRPr/>
          </a:p>
          <a:p>
            <a:pPr indent="-311150" lvl="0" marL="457200" rtl="0" algn="l">
              <a:lnSpc>
                <a:spcPct val="150000"/>
              </a:lnSpc>
              <a:spcBef>
                <a:spcPts val="0"/>
              </a:spcBef>
              <a:spcAft>
                <a:spcPts val="0"/>
              </a:spcAft>
              <a:buSzPts val="1300"/>
              <a:buChar char="●"/>
            </a:pPr>
            <a:r>
              <a:rPr lang="en-GB"/>
              <a:t>Each sweep arrangement represent a value.</a:t>
            </a:r>
            <a:endParaRPr/>
          </a:p>
          <a:p>
            <a:pPr indent="0" lvl="0" marL="914400" rtl="0" algn="l">
              <a:lnSpc>
                <a:spcPct val="150000"/>
              </a:lnSpc>
              <a:spcBef>
                <a:spcPts val="1600"/>
              </a:spcBef>
              <a:spcAft>
                <a:spcPts val="1600"/>
              </a:spcAft>
              <a:buNone/>
            </a:pPr>
            <a:r>
              <a:t/>
            </a:r>
            <a:endParaRPr/>
          </a:p>
        </p:txBody>
      </p:sp>
      <p:pic>
        <p:nvPicPr>
          <p:cNvPr id="206" name="Google Shape;206;p23"/>
          <p:cNvPicPr preferRelativeResize="0"/>
          <p:nvPr/>
        </p:nvPicPr>
        <p:blipFill>
          <a:blip r:embed="rId3">
            <a:alphaModFix/>
          </a:blip>
          <a:stretch>
            <a:fillRect/>
          </a:stretch>
        </p:blipFill>
        <p:spPr>
          <a:xfrm>
            <a:off x="1501175" y="3090638"/>
            <a:ext cx="6038850" cy="1876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Demodulating the PHY </a:t>
            </a:r>
            <a:endParaRPr/>
          </a:p>
        </p:txBody>
      </p:sp>
      <p:sp>
        <p:nvSpPr>
          <p:cNvPr id="212" name="Google Shape;212;p24"/>
          <p:cNvSpPr txBox="1"/>
          <p:nvPr>
            <p:ph idx="1" type="body"/>
          </p:nvPr>
        </p:nvSpPr>
        <p:spPr>
          <a:xfrm>
            <a:off x="1297500" y="1567550"/>
            <a:ext cx="4344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 Identify the beginning of a frame.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AutoNum type="arabicPeriod"/>
            </a:pPr>
            <a:r>
              <a:rPr lang="en-GB"/>
              <a:t>Find the beginning of the PHY data unit (SFD).</a:t>
            </a:r>
            <a:endParaRPr/>
          </a:p>
          <a:p>
            <a:pPr indent="0" lvl="0" marL="457200" rtl="0" algn="l">
              <a:spcBef>
                <a:spcPts val="1600"/>
              </a:spcBef>
              <a:spcAft>
                <a:spcPts val="0"/>
              </a:spcAft>
              <a:buNone/>
            </a:pPr>
            <a:r>
              <a:rPr lang="en-GB"/>
              <a:t> </a:t>
            </a:r>
            <a:endParaRPr/>
          </a:p>
          <a:p>
            <a:pPr indent="-311150" lvl="0" marL="457200" rtl="0" algn="l">
              <a:spcBef>
                <a:spcPts val="1600"/>
              </a:spcBef>
              <a:spcAft>
                <a:spcPts val="0"/>
              </a:spcAft>
              <a:buSzPts val="1300"/>
              <a:buAutoNum type="arabicPeriod"/>
            </a:pPr>
            <a:r>
              <a:rPr lang="en-GB"/>
              <a:t>Extract data from instantaneous frequency transitions .</a:t>
            </a:r>
            <a:endParaRPr/>
          </a:p>
        </p:txBody>
      </p:sp>
      <p:pic>
        <p:nvPicPr>
          <p:cNvPr id="213" name="Google Shape;213;p24"/>
          <p:cNvPicPr preferRelativeResize="0"/>
          <p:nvPr/>
        </p:nvPicPr>
        <p:blipFill>
          <a:blip r:embed="rId3">
            <a:alphaModFix/>
          </a:blip>
          <a:stretch>
            <a:fillRect/>
          </a:stretch>
        </p:blipFill>
        <p:spPr>
          <a:xfrm rot="5400000">
            <a:off x="4854074" y="1543275"/>
            <a:ext cx="4775901" cy="2056951"/>
          </a:xfrm>
          <a:prstGeom prst="rect">
            <a:avLst/>
          </a:prstGeom>
          <a:noFill/>
          <a:ln>
            <a:noFill/>
          </a:ln>
        </p:spPr>
      </p:pic>
      <p:cxnSp>
        <p:nvCxnSpPr>
          <p:cNvPr id="214" name="Google Shape;214;p24"/>
          <p:cNvCxnSpPr/>
          <p:nvPr/>
        </p:nvCxnSpPr>
        <p:spPr>
          <a:xfrm flipH="1" rot="10800000">
            <a:off x="5823000" y="2383125"/>
            <a:ext cx="2752500" cy="17100"/>
          </a:xfrm>
          <a:prstGeom prst="straightConnector1">
            <a:avLst/>
          </a:prstGeom>
          <a:noFill/>
          <a:ln cap="flat" cmpd="sng" w="28575">
            <a:solidFill>
              <a:srgbClr val="FF0000"/>
            </a:solidFill>
            <a:prstDash val="solid"/>
            <a:round/>
            <a:headEnd len="med" w="med" type="none"/>
            <a:tailEnd len="med" w="med" type="none"/>
          </a:ln>
        </p:spPr>
      </p:cxnSp>
      <p:cxnSp>
        <p:nvCxnSpPr>
          <p:cNvPr id="215" name="Google Shape;215;p24"/>
          <p:cNvCxnSpPr/>
          <p:nvPr/>
        </p:nvCxnSpPr>
        <p:spPr>
          <a:xfrm flipH="1" rot="10800000">
            <a:off x="5823000" y="2870975"/>
            <a:ext cx="2752500" cy="17100"/>
          </a:xfrm>
          <a:prstGeom prst="straightConnector1">
            <a:avLst/>
          </a:prstGeom>
          <a:noFill/>
          <a:ln cap="flat" cmpd="sng" w="28575">
            <a:solidFill>
              <a:srgbClr val="FF0000"/>
            </a:solidFill>
            <a:prstDash val="solid"/>
            <a:round/>
            <a:headEnd len="med" w="med" type="none"/>
            <a:tailEnd len="med" w="med" type="none"/>
          </a:ln>
        </p:spPr>
      </p:cxnSp>
      <p:sp>
        <p:nvSpPr>
          <p:cNvPr id="216" name="Google Shape;216;p24"/>
          <p:cNvSpPr txBox="1"/>
          <p:nvPr/>
        </p:nvSpPr>
        <p:spPr>
          <a:xfrm>
            <a:off x="5688850" y="1402475"/>
            <a:ext cx="524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chemeClr val="lt1"/>
                </a:solidFill>
              </a:rPr>
              <a:t>1</a:t>
            </a:r>
            <a:endParaRPr b="1" sz="3000">
              <a:solidFill>
                <a:schemeClr val="lt1"/>
              </a:solidFill>
            </a:endParaRPr>
          </a:p>
        </p:txBody>
      </p:sp>
      <p:sp>
        <p:nvSpPr>
          <p:cNvPr id="217" name="Google Shape;217;p24"/>
          <p:cNvSpPr txBox="1"/>
          <p:nvPr/>
        </p:nvSpPr>
        <p:spPr>
          <a:xfrm>
            <a:off x="5688850" y="2294625"/>
            <a:ext cx="524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chemeClr val="lt1"/>
                </a:solidFill>
              </a:rPr>
              <a:t>2</a:t>
            </a:r>
            <a:endParaRPr b="1" sz="3000">
              <a:solidFill>
                <a:schemeClr val="lt1"/>
              </a:solidFill>
            </a:endParaRPr>
          </a:p>
        </p:txBody>
      </p:sp>
      <p:sp>
        <p:nvSpPr>
          <p:cNvPr id="218" name="Google Shape;218;p24"/>
          <p:cNvSpPr txBox="1"/>
          <p:nvPr/>
        </p:nvSpPr>
        <p:spPr>
          <a:xfrm>
            <a:off x="5688850" y="3659775"/>
            <a:ext cx="524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chemeClr val="lt1"/>
                </a:solidFill>
              </a:rPr>
              <a:t>3</a:t>
            </a:r>
            <a:endParaRPr b="1" sz="30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Transforming the Signal</a:t>
            </a:r>
            <a:endParaRPr/>
          </a:p>
        </p:txBody>
      </p:sp>
      <p:sp>
        <p:nvSpPr>
          <p:cNvPr id="224" name="Google Shape;224;p25"/>
          <p:cNvSpPr txBox="1"/>
          <p:nvPr>
            <p:ph idx="1" type="body"/>
          </p:nvPr>
        </p:nvSpPr>
        <p:spPr>
          <a:xfrm>
            <a:off x="964450" y="11161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Step 1: </a:t>
            </a:r>
            <a:r>
              <a:rPr lang="en-GB"/>
              <a:t>De-chirping the signal</a:t>
            </a:r>
            <a:endParaRPr/>
          </a:p>
          <a:p>
            <a:pPr indent="-298450" lvl="1" marL="914400" rtl="0" algn="l">
              <a:spcBef>
                <a:spcPts val="0"/>
              </a:spcBef>
              <a:spcAft>
                <a:spcPts val="0"/>
              </a:spcAft>
              <a:buSzPts val="1100"/>
              <a:buChar char="○"/>
            </a:pPr>
            <a:r>
              <a:rPr lang="en-GB"/>
              <a:t>While encoding LoRa, we cyclic shift the frequency of the LoRa signal.</a:t>
            </a:r>
            <a:endParaRPr/>
          </a:p>
          <a:p>
            <a:pPr indent="-298450" lvl="1" marL="914400" rtl="0" algn="l">
              <a:spcBef>
                <a:spcPts val="0"/>
              </a:spcBef>
              <a:spcAft>
                <a:spcPts val="0"/>
              </a:spcAft>
              <a:buSzPts val="1100"/>
              <a:buChar char="○"/>
            </a:pPr>
            <a:r>
              <a:rPr lang="en-GB"/>
              <a:t>So, if we multiply the received 'frequency shifted LoRa chirp' with 'inverse chirp' we will get the constant frequency signal, with a specific frequency characteristic of the transmitted signal.</a:t>
            </a:r>
            <a:endParaRPr/>
          </a:p>
          <a:p>
            <a:pPr indent="-311150" lvl="0" marL="457200" rtl="0" algn="l">
              <a:spcBef>
                <a:spcPts val="0"/>
              </a:spcBef>
              <a:spcAft>
                <a:spcPts val="0"/>
              </a:spcAft>
              <a:buSzPts val="1300"/>
              <a:buChar char="●"/>
            </a:pPr>
            <a:r>
              <a:rPr lang="en-GB"/>
              <a:t>Step 2:  Fast Fourier Transform </a:t>
            </a:r>
            <a:endParaRPr/>
          </a:p>
          <a:p>
            <a:pPr indent="-298450" lvl="1" marL="914400" rtl="0" algn="l">
              <a:spcBef>
                <a:spcPts val="0"/>
              </a:spcBef>
              <a:spcAft>
                <a:spcPts val="0"/>
              </a:spcAft>
              <a:buSzPts val="1100"/>
              <a:buChar char="○"/>
            </a:pPr>
            <a:r>
              <a:rPr lang="en-GB"/>
              <a:t>Take FFT of de-chirp signal  and the symbol can be resolved by finding the argmax, (the strongest component) of each FFT</a:t>
            </a:r>
            <a:endParaRPr/>
          </a:p>
        </p:txBody>
      </p:sp>
      <p:pic>
        <p:nvPicPr>
          <p:cNvPr id="225" name="Google Shape;225;p25"/>
          <p:cNvPicPr preferRelativeResize="0"/>
          <p:nvPr/>
        </p:nvPicPr>
        <p:blipFill>
          <a:blip r:embed="rId3">
            <a:alphaModFix/>
          </a:blip>
          <a:stretch>
            <a:fillRect/>
          </a:stretch>
        </p:blipFill>
        <p:spPr>
          <a:xfrm>
            <a:off x="610550" y="2783200"/>
            <a:ext cx="7922900" cy="1628225"/>
          </a:xfrm>
          <a:prstGeom prst="rect">
            <a:avLst/>
          </a:prstGeom>
          <a:noFill/>
          <a:ln>
            <a:noFill/>
          </a:ln>
        </p:spPr>
      </p:pic>
      <p:sp>
        <p:nvSpPr>
          <p:cNvPr id="226" name="Google Shape;226;p25"/>
          <p:cNvSpPr txBox="1"/>
          <p:nvPr/>
        </p:nvSpPr>
        <p:spPr>
          <a:xfrm>
            <a:off x="964450" y="4610625"/>
            <a:ext cx="7569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Received Signal              x             Inverse chirp                    =             Constant Frequency</a:t>
            </a:r>
            <a:endParaRPr b="1">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
        <p:nvSpPr>
          <p:cNvPr id="232" name="Google Shape;232;p26"/>
          <p:cNvSpPr txBox="1"/>
          <p:nvPr>
            <p:ph idx="1" type="body"/>
          </p:nvPr>
        </p:nvSpPr>
        <p:spPr>
          <a:xfrm>
            <a:off x="1297500" y="946525"/>
            <a:ext cx="7038900" cy="35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LoRa </a:t>
            </a:r>
            <a:r>
              <a:rPr lang="en-GB"/>
              <a:t>packet which</a:t>
            </a:r>
            <a:r>
              <a:rPr lang="en-GB"/>
              <a:t> has 4 preamble symbols, 2 SFD symbols (32) and 4 message symbols (10,80,185,55) , with SF=8, is shown below:</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a:t>
            </a:r>
            <a:endParaRPr/>
          </a:p>
        </p:txBody>
      </p:sp>
      <p:pic>
        <p:nvPicPr>
          <p:cNvPr id="233" name="Google Shape;233;p26"/>
          <p:cNvPicPr preferRelativeResize="0"/>
          <p:nvPr/>
        </p:nvPicPr>
        <p:blipFill>
          <a:blip r:embed="rId3">
            <a:alphaModFix/>
          </a:blip>
          <a:stretch>
            <a:fillRect/>
          </a:stretch>
        </p:blipFill>
        <p:spPr>
          <a:xfrm>
            <a:off x="675925" y="1574425"/>
            <a:ext cx="7792151" cy="3302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idx="1" type="body"/>
          </p:nvPr>
        </p:nvSpPr>
        <p:spPr>
          <a:xfrm>
            <a:off x="1204150" y="430450"/>
            <a:ext cx="7038900" cy="39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the receiver side, this message is multiple by inverse chirp and the </a:t>
            </a:r>
            <a:r>
              <a:rPr lang="en-GB"/>
              <a:t>spectrogram</a:t>
            </a:r>
            <a:r>
              <a:rPr lang="en-GB"/>
              <a:t> is shown below: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39" name="Google Shape;239;p27"/>
          <p:cNvPicPr preferRelativeResize="0"/>
          <p:nvPr/>
        </p:nvPicPr>
        <p:blipFill>
          <a:blip r:embed="rId3">
            <a:alphaModFix/>
          </a:blip>
          <a:stretch>
            <a:fillRect/>
          </a:stretch>
        </p:blipFill>
        <p:spPr>
          <a:xfrm>
            <a:off x="1287438" y="1165575"/>
            <a:ext cx="6872324" cy="363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8"/>
          <p:cNvSpPr txBox="1"/>
          <p:nvPr>
            <p:ph idx="1" type="body"/>
          </p:nvPr>
        </p:nvSpPr>
        <p:spPr>
          <a:xfrm>
            <a:off x="1056625" y="298525"/>
            <a:ext cx="7639200" cy="484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Take FFT of de-chirp signal</a:t>
            </a:r>
            <a:r>
              <a:rPr lang="en-GB" sz="1100"/>
              <a:t> </a:t>
            </a:r>
            <a:r>
              <a:rPr lang="en-GB"/>
              <a:t> and check which frequency bin has highest energy.</a:t>
            </a:r>
            <a:endParaRPr/>
          </a:p>
          <a:p>
            <a:pPr indent="-311150" lvl="0" marL="457200" rtl="0" algn="l">
              <a:spcBef>
                <a:spcPts val="0"/>
              </a:spcBef>
              <a:spcAft>
                <a:spcPts val="0"/>
              </a:spcAft>
              <a:buSzPts val="1300"/>
              <a:buChar char="●"/>
            </a:pPr>
            <a:r>
              <a:rPr lang="en-GB"/>
              <a:t>In the below graph the frequencies having highest energy in a symbol (FFT size 256) represents the data. This way the data can be extracted easily.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245" name="Google Shape;245;p28"/>
          <p:cNvPicPr preferRelativeResize="0"/>
          <p:nvPr/>
        </p:nvPicPr>
        <p:blipFill>
          <a:blip r:embed="rId3">
            <a:alphaModFix/>
          </a:blip>
          <a:stretch>
            <a:fillRect/>
          </a:stretch>
        </p:blipFill>
        <p:spPr>
          <a:xfrm>
            <a:off x="1798700" y="1257250"/>
            <a:ext cx="6069049" cy="3710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LoRaWAN</a:t>
            </a:r>
            <a:endParaRPr/>
          </a:p>
        </p:txBody>
      </p:sp>
      <p:sp>
        <p:nvSpPr>
          <p:cNvPr id="251" name="Google Shape;251;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Low Power, Wide Area Networking (LPWAN) Protocol</a:t>
            </a:r>
            <a:endParaRPr sz="1600"/>
          </a:p>
          <a:p>
            <a:pPr indent="-330200" lvl="1" marL="914400" rtl="0" algn="l">
              <a:spcBef>
                <a:spcPts val="0"/>
              </a:spcBef>
              <a:spcAft>
                <a:spcPts val="0"/>
              </a:spcAft>
              <a:buSzPts val="1600"/>
              <a:buChar char="○"/>
            </a:pPr>
            <a:r>
              <a:rPr lang="en-GB" sz="1600"/>
              <a:t>Open-standard</a:t>
            </a:r>
            <a:endParaRPr sz="1600"/>
          </a:p>
          <a:p>
            <a:pPr indent="-330200" lvl="1" marL="914400" rtl="0" algn="l">
              <a:spcBef>
                <a:spcPts val="0"/>
              </a:spcBef>
              <a:spcAft>
                <a:spcPts val="0"/>
              </a:spcAft>
              <a:buSzPts val="1600"/>
              <a:buChar char="○"/>
            </a:pPr>
            <a:r>
              <a:rPr lang="en-GB" sz="1600"/>
              <a:t>Maintained by the LoRa Alliance</a:t>
            </a:r>
            <a:endParaRPr sz="1600"/>
          </a:p>
          <a:p>
            <a:pPr indent="-330200" lvl="1" marL="914400" rtl="0" algn="l">
              <a:spcBef>
                <a:spcPts val="0"/>
              </a:spcBef>
              <a:spcAft>
                <a:spcPts val="0"/>
              </a:spcAft>
              <a:buSzPts val="1600"/>
              <a:buChar char="○"/>
            </a:pPr>
            <a:r>
              <a:rPr lang="en-GB" sz="1600"/>
              <a:t>Proprietary alternative: Symphony Link  </a:t>
            </a:r>
            <a:endParaRPr sz="1600"/>
          </a:p>
          <a:p>
            <a:pPr indent="-330200" lvl="1" marL="914400" rtl="0" algn="l">
              <a:spcBef>
                <a:spcPts val="0"/>
              </a:spcBef>
              <a:spcAft>
                <a:spcPts val="0"/>
              </a:spcAft>
              <a:buSzPts val="1600"/>
              <a:buChar char="○"/>
            </a:pPr>
            <a:r>
              <a:rPr lang="en-GB" sz="1600"/>
              <a:t>defines device-to-infrastructure parameters and network protocol</a:t>
            </a:r>
            <a:endParaRPr sz="1600"/>
          </a:p>
          <a:p>
            <a:pPr indent="-330200" lvl="0" marL="457200" rtl="0" algn="l">
              <a:spcBef>
                <a:spcPts val="0"/>
              </a:spcBef>
              <a:spcAft>
                <a:spcPts val="0"/>
              </a:spcAft>
              <a:buSzPts val="1600"/>
              <a:buChar char="●"/>
            </a:pPr>
            <a:r>
              <a:rPr lang="en-GB" sz="1600"/>
              <a:t>Components in star-of-star topology</a:t>
            </a:r>
            <a:endParaRPr sz="1600"/>
          </a:p>
          <a:p>
            <a:pPr indent="-330200" lvl="1" marL="914400" rtl="0" algn="l">
              <a:spcBef>
                <a:spcPts val="0"/>
              </a:spcBef>
              <a:spcAft>
                <a:spcPts val="0"/>
              </a:spcAft>
              <a:buSzPts val="1600"/>
              <a:buChar char="○"/>
            </a:pPr>
            <a:r>
              <a:rPr lang="en-GB" sz="1600"/>
              <a:t>End-devices , Gateways, Network servers</a:t>
            </a:r>
            <a:endParaRPr sz="1600"/>
          </a:p>
          <a:p>
            <a:pPr indent="-330200" lvl="1" marL="914400" rtl="0" algn="l">
              <a:spcBef>
                <a:spcPts val="0"/>
              </a:spcBef>
              <a:spcAft>
                <a:spcPts val="0"/>
              </a:spcAft>
              <a:buSzPts val="1600"/>
              <a:buChar char="○"/>
            </a:pPr>
            <a:r>
              <a:rPr lang="en-GB" sz="1600"/>
              <a:t>Gateways as link layer relay only</a:t>
            </a:r>
            <a:endParaRPr sz="1600"/>
          </a:p>
          <a:p>
            <a:pPr indent="-330200" lvl="1" marL="914400" rtl="0" algn="l">
              <a:spcBef>
                <a:spcPts val="0"/>
              </a:spcBef>
              <a:spcAft>
                <a:spcPts val="0"/>
              </a:spcAft>
              <a:buSzPts val="1600"/>
              <a:buChar char="○"/>
            </a:pPr>
            <a:r>
              <a:rPr lang="en-GB" sz="1600"/>
              <a:t>One-to-one relationship between end-device and network server</a:t>
            </a:r>
            <a:endParaRPr sz="1600"/>
          </a:p>
          <a:p>
            <a:pPr indent="0" lvl="0" marL="0" rtl="0" algn="l">
              <a:spcBef>
                <a:spcPts val="1600"/>
              </a:spcBef>
              <a:spcAft>
                <a:spcPts val="0"/>
              </a:spcAft>
              <a:buNone/>
            </a:pPr>
            <a:r>
              <a:t/>
            </a:r>
            <a:endParaRPr sz="1600"/>
          </a:p>
          <a:p>
            <a:pPr indent="0" lvl="0" marL="45720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LoRaWAN</a:t>
            </a:r>
            <a:endParaRPr/>
          </a:p>
        </p:txBody>
      </p:sp>
      <p:sp>
        <p:nvSpPr>
          <p:cNvPr id="257" name="Google Shape;257;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8" name="Google Shape;258;p30"/>
          <p:cNvPicPr preferRelativeResize="0"/>
          <p:nvPr/>
        </p:nvPicPr>
        <p:blipFill>
          <a:blip r:embed="rId3">
            <a:alphaModFix/>
          </a:blip>
          <a:stretch>
            <a:fillRect/>
          </a:stretch>
        </p:blipFill>
        <p:spPr>
          <a:xfrm>
            <a:off x="1297500" y="1264525"/>
            <a:ext cx="6755250" cy="351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LoRaWAN</a:t>
            </a:r>
            <a:endParaRPr/>
          </a:p>
        </p:txBody>
      </p:sp>
      <p:sp>
        <p:nvSpPr>
          <p:cNvPr id="264" name="Google Shape;264;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5" name="Google Shape;265;p31"/>
          <p:cNvPicPr preferRelativeResize="0"/>
          <p:nvPr/>
        </p:nvPicPr>
        <p:blipFill>
          <a:blip r:embed="rId3">
            <a:alphaModFix/>
          </a:blip>
          <a:stretch>
            <a:fillRect/>
          </a:stretch>
        </p:blipFill>
        <p:spPr>
          <a:xfrm>
            <a:off x="1297500" y="1307842"/>
            <a:ext cx="7038899" cy="35521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Project Brief</a:t>
            </a:r>
            <a:endParaRPr sz="1600"/>
          </a:p>
          <a:p>
            <a:pPr indent="-330200" lvl="0" marL="457200" rtl="0" algn="l">
              <a:lnSpc>
                <a:spcPct val="150000"/>
              </a:lnSpc>
              <a:spcBef>
                <a:spcPts val="0"/>
              </a:spcBef>
              <a:spcAft>
                <a:spcPts val="0"/>
              </a:spcAft>
              <a:buSzPts val="1600"/>
              <a:buChar char="●"/>
            </a:pPr>
            <a:r>
              <a:rPr lang="en-GB" sz="1600"/>
              <a:t>System Components</a:t>
            </a:r>
            <a:endParaRPr sz="1600"/>
          </a:p>
          <a:p>
            <a:pPr indent="-330200" lvl="0" marL="457200" rtl="0" algn="l">
              <a:lnSpc>
                <a:spcPct val="150000"/>
              </a:lnSpc>
              <a:spcBef>
                <a:spcPts val="0"/>
              </a:spcBef>
              <a:spcAft>
                <a:spcPts val="0"/>
              </a:spcAft>
              <a:buSzPts val="1600"/>
              <a:buChar char="●"/>
            </a:pPr>
            <a:r>
              <a:rPr lang="en-GB" sz="1600"/>
              <a:t>LoRa</a:t>
            </a:r>
            <a:endParaRPr sz="1600"/>
          </a:p>
          <a:p>
            <a:pPr indent="-330200" lvl="0" marL="457200" rtl="0" algn="l">
              <a:lnSpc>
                <a:spcPct val="150000"/>
              </a:lnSpc>
              <a:spcBef>
                <a:spcPts val="0"/>
              </a:spcBef>
              <a:spcAft>
                <a:spcPts val="0"/>
              </a:spcAft>
              <a:buSzPts val="1600"/>
              <a:buChar char="●"/>
            </a:pPr>
            <a:r>
              <a:rPr lang="en-GB" sz="1600"/>
              <a:t>LoRaWAN</a:t>
            </a:r>
            <a:endParaRPr sz="1600"/>
          </a:p>
          <a:p>
            <a:pPr indent="-330200" lvl="0" marL="457200" rtl="0" algn="l">
              <a:lnSpc>
                <a:spcPct val="150000"/>
              </a:lnSpc>
              <a:spcBef>
                <a:spcPts val="0"/>
              </a:spcBef>
              <a:spcAft>
                <a:spcPts val="0"/>
              </a:spcAft>
              <a:buSzPts val="1600"/>
              <a:buChar char="●"/>
            </a:pPr>
            <a:r>
              <a:rPr lang="en-GB" sz="1600"/>
              <a:t>Development</a:t>
            </a:r>
            <a:endParaRPr sz="1600"/>
          </a:p>
          <a:p>
            <a:pPr indent="-330200" lvl="0" marL="457200" rtl="0" algn="l">
              <a:lnSpc>
                <a:spcPct val="150000"/>
              </a:lnSpc>
              <a:spcBef>
                <a:spcPts val="0"/>
              </a:spcBef>
              <a:spcAft>
                <a:spcPts val="0"/>
              </a:spcAft>
              <a:buSzPts val="1600"/>
              <a:buChar char="●"/>
            </a:pPr>
            <a:r>
              <a:rPr lang="en-GB" sz="1600"/>
              <a:t>Testing</a:t>
            </a:r>
            <a:endParaRPr sz="1600"/>
          </a:p>
          <a:p>
            <a:pPr indent="-330200" lvl="0" marL="457200" rtl="0" algn="l">
              <a:lnSpc>
                <a:spcPct val="150000"/>
              </a:lnSpc>
              <a:spcBef>
                <a:spcPts val="0"/>
              </a:spcBef>
              <a:spcAft>
                <a:spcPts val="0"/>
              </a:spcAft>
              <a:buSzPts val="1600"/>
              <a:buChar char="●"/>
            </a:pPr>
            <a:r>
              <a:rPr lang="en-GB" sz="1600"/>
              <a:t>Demonstration</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LoRaWAN - Device Classes</a:t>
            </a:r>
            <a:endParaRPr/>
          </a:p>
        </p:txBody>
      </p:sp>
      <p:graphicFrame>
        <p:nvGraphicFramePr>
          <p:cNvPr id="271" name="Google Shape;271;p32"/>
          <p:cNvGraphicFramePr/>
          <p:nvPr/>
        </p:nvGraphicFramePr>
        <p:xfrm>
          <a:off x="1297500" y="1567550"/>
          <a:ext cx="3000000" cy="3000000"/>
        </p:xfrm>
        <a:graphic>
          <a:graphicData uri="http://schemas.openxmlformats.org/drawingml/2006/table">
            <a:tbl>
              <a:tblPr>
                <a:noFill/>
                <a:tableStyleId>{A0C75894-E268-4140-8250-68B3E5426F4A}</a:tableStyleId>
              </a:tblPr>
              <a:tblGrid>
                <a:gridCol w="1058975"/>
                <a:gridCol w="5979925"/>
              </a:tblGrid>
              <a:tr h="814450">
                <a:tc>
                  <a:txBody>
                    <a:bodyPr>
                      <a:noAutofit/>
                    </a:bodyPr>
                    <a:lstStyle/>
                    <a:p>
                      <a:pPr indent="0" lvl="0" marL="0" rtl="0" algn="l">
                        <a:spcBef>
                          <a:spcPts val="0"/>
                        </a:spcBef>
                        <a:spcAft>
                          <a:spcPts val="0"/>
                        </a:spcAft>
                        <a:buNone/>
                      </a:pPr>
                      <a:r>
                        <a:rPr lang="en-GB">
                          <a:solidFill>
                            <a:srgbClr val="FFFFFF"/>
                          </a:solidFill>
                        </a:rPr>
                        <a:t>Class A</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GB">
                          <a:solidFill>
                            <a:srgbClr val="FFFFFF"/>
                          </a:solidFill>
                        </a:rPr>
                        <a:t>Mandatory; Free to schedule uplink subject to constraints; Two downlink windows following uplink; Lowest power consumption; High Downlink Latency;</a:t>
                      </a:r>
                      <a:endParaRPr>
                        <a:solidFill>
                          <a:srgbClr val="FFFFFF"/>
                        </a:solidFill>
                      </a:endParaRPr>
                    </a:p>
                  </a:txBody>
                  <a:tcPr marT="91425" marB="91425" marR="91425" marL="91425"/>
                </a:tc>
              </a:tr>
              <a:tr h="536050">
                <a:tc>
                  <a:txBody>
                    <a:bodyPr>
                      <a:noAutofit/>
                    </a:bodyPr>
                    <a:lstStyle/>
                    <a:p>
                      <a:pPr indent="0" lvl="0" marL="0" rtl="0" algn="l">
                        <a:spcBef>
                          <a:spcPts val="0"/>
                        </a:spcBef>
                        <a:spcAft>
                          <a:spcPts val="0"/>
                        </a:spcAft>
                        <a:buNone/>
                      </a:pPr>
                      <a:r>
                        <a:rPr lang="en-GB">
                          <a:solidFill>
                            <a:srgbClr val="FFFFFF"/>
                          </a:solidFill>
                        </a:rPr>
                        <a:t>Class B</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GB">
                          <a:solidFill>
                            <a:srgbClr val="FFFFFF"/>
                          </a:solidFill>
                        </a:rPr>
                        <a:t>Optional; Extends Class A; Beacon-synchronised downlink windows; Deterministic Downlink Latency ;</a:t>
                      </a:r>
                      <a:endParaRPr>
                        <a:solidFill>
                          <a:srgbClr val="FFFFFF"/>
                        </a:solidFill>
                      </a:endParaRPr>
                    </a:p>
                  </a:txBody>
                  <a:tcPr marT="91425" marB="91425" marR="91425" marL="91425"/>
                </a:tc>
              </a:tr>
              <a:tr h="814450">
                <a:tc>
                  <a:txBody>
                    <a:bodyPr>
                      <a:noAutofit/>
                    </a:bodyPr>
                    <a:lstStyle/>
                    <a:p>
                      <a:pPr indent="0" lvl="0" marL="0" rtl="0" algn="l">
                        <a:spcBef>
                          <a:spcPts val="0"/>
                        </a:spcBef>
                        <a:spcAft>
                          <a:spcPts val="0"/>
                        </a:spcAft>
                        <a:buNone/>
                      </a:pPr>
                      <a:r>
                        <a:rPr lang="en-GB">
                          <a:solidFill>
                            <a:srgbClr val="FFFFFF"/>
                          </a:solidFill>
                        </a:rPr>
                        <a:t>Class C</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GB">
                          <a:solidFill>
                            <a:srgbClr val="FFFFFF"/>
                          </a:solidFill>
                        </a:rPr>
                        <a:t>Optional; Extends Class C; Always listening, downlink window open whenever not transmitting; Lowest Latency;</a:t>
                      </a:r>
                      <a:endParaRPr>
                        <a:solidFill>
                          <a:srgbClr val="FFFFFF"/>
                        </a:solidFill>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LoRaWAN - Message Format</a:t>
            </a:r>
            <a:endParaRPr/>
          </a:p>
        </p:txBody>
      </p:sp>
      <p:pic>
        <p:nvPicPr>
          <p:cNvPr id="277" name="Google Shape;277;p33"/>
          <p:cNvPicPr preferRelativeResize="0"/>
          <p:nvPr/>
        </p:nvPicPr>
        <p:blipFill>
          <a:blip r:embed="rId3">
            <a:alphaModFix/>
          </a:blip>
          <a:stretch>
            <a:fillRect/>
          </a:stretch>
        </p:blipFill>
        <p:spPr>
          <a:xfrm>
            <a:off x="6494600" y="2641375"/>
            <a:ext cx="2368900" cy="1623925"/>
          </a:xfrm>
          <a:prstGeom prst="rect">
            <a:avLst/>
          </a:prstGeom>
          <a:noFill/>
          <a:ln>
            <a:noFill/>
          </a:ln>
        </p:spPr>
      </p:pic>
      <p:pic>
        <p:nvPicPr>
          <p:cNvPr id="278" name="Google Shape;278;p33"/>
          <p:cNvPicPr preferRelativeResize="0"/>
          <p:nvPr/>
        </p:nvPicPr>
        <p:blipFill>
          <a:blip r:embed="rId4">
            <a:alphaModFix/>
          </a:blip>
          <a:stretch>
            <a:fillRect/>
          </a:stretch>
        </p:blipFill>
        <p:spPr>
          <a:xfrm>
            <a:off x="478350" y="1555500"/>
            <a:ext cx="5718850" cy="270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Development</a:t>
            </a:r>
            <a:endParaRPr/>
          </a:p>
        </p:txBody>
      </p:sp>
      <p:pic>
        <p:nvPicPr>
          <p:cNvPr id="284" name="Google Shape;284;p34"/>
          <p:cNvPicPr preferRelativeResize="0"/>
          <p:nvPr/>
        </p:nvPicPr>
        <p:blipFill>
          <a:blip r:embed="rId3">
            <a:alphaModFix/>
          </a:blip>
          <a:stretch>
            <a:fillRect/>
          </a:stretch>
        </p:blipFill>
        <p:spPr>
          <a:xfrm>
            <a:off x="319425" y="1879800"/>
            <a:ext cx="8505150" cy="182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Development: Sensors</a:t>
            </a:r>
            <a:endParaRPr/>
          </a:p>
        </p:txBody>
      </p:sp>
      <p:pic>
        <p:nvPicPr>
          <p:cNvPr id="290" name="Google Shape;290;p35"/>
          <p:cNvPicPr preferRelativeResize="0"/>
          <p:nvPr/>
        </p:nvPicPr>
        <p:blipFill>
          <a:blip r:embed="rId3">
            <a:alphaModFix/>
          </a:blip>
          <a:stretch>
            <a:fillRect/>
          </a:stretch>
        </p:blipFill>
        <p:spPr>
          <a:xfrm>
            <a:off x="319413" y="1879798"/>
            <a:ext cx="8505167" cy="1825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Sensors</a:t>
            </a:r>
            <a:endParaRPr/>
          </a:p>
        </p:txBody>
      </p:sp>
      <p:sp>
        <p:nvSpPr>
          <p:cNvPr id="296" name="Google Shape;296;p36"/>
          <p:cNvSpPr txBox="1"/>
          <p:nvPr>
            <p:ph idx="1" type="body"/>
          </p:nvPr>
        </p:nvSpPr>
        <p:spPr>
          <a:xfrm>
            <a:off x="1297500" y="1567550"/>
            <a:ext cx="21750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DHT11 Humidity &amp;</a:t>
            </a:r>
            <a:br>
              <a:rPr lang="en-GB"/>
            </a:br>
            <a:r>
              <a:rPr lang="en-GB"/>
              <a:t>Temperature Sensor</a:t>
            </a:r>
            <a:r>
              <a:rPr lang="en-GB"/>
              <a:t>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Adafruit 1063 Electret Microphone Amplifier</a:t>
            </a:r>
            <a:endParaRPr/>
          </a:p>
        </p:txBody>
      </p:sp>
      <p:pic>
        <p:nvPicPr>
          <p:cNvPr id="297" name="Google Shape;297;p36"/>
          <p:cNvPicPr preferRelativeResize="0"/>
          <p:nvPr/>
        </p:nvPicPr>
        <p:blipFill>
          <a:blip r:embed="rId3">
            <a:alphaModFix/>
          </a:blip>
          <a:stretch>
            <a:fillRect/>
          </a:stretch>
        </p:blipFill>
        <p:spPr>
          <a:xfrm>
            <a:off x="4171050" y="1143425"/>
            <a:ext cx="4062050" cy="3550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37"/>
          <p:cNvPicPr preferRelativeResize="0"/>
          <p:nvPr/>
        </p:nvPicPr>
        <p:blipFill>
          <a:blip r:embed="rId3">
            <a:alphaModFix/>
          </a:blip>
          <a:stretch>
            <a:fillRect/>
          </a:stretch>
        </p:blipFill>
        <p:spPr>
          <a:xfrm>
            <a:off x="319425" y="1879800"/>
            <a:ext cx="8505212" cy="1825850"/>
          </a:xfrm>
          <a:prstGeom prst="rect">
            <a:avLst/>
          </a:prstGeom>
          <a:noFill/>
          <a:ln>
            <a:noFill/>
          </a:ln>
        </p:spPr>
      </p:pic>
      <p:sp>
        <p:nvSpPr>
          <p:cNvPr id="303" name="Google Shape;303;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Development: Arduino &amp; LoRa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Arduino &amp; LoRa</a:t>
            </a:r>
            <a:endParaRPr/>
          </a:p>
        </p:txBody>
      </p:sp>
      <p:sp>
        <p:nvSpPr>
          <p:cNvPr id="309" name="Google Shape;309;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0" name="Google Shape;310;p38"/>
          <p:cNvPicPr preferRelativeResize="0"/>
          <p:nvPr/>
        </p:nvPicPr>
        <p:blipFill>
          <a:blip r:embed="rId3">
            <a:alphaModFix/>
          </a:blip>
          <a:stretch>
            <a:fillRect/>
          </a:stretch>
        </p:blipFill>
        <p:spPr>
          <a:xfrm rot="-5400000">
            <a:off x="1377750" y="1537300"/>
            <a:ext cx="2879700" cy="2940201"/>
          </a:xfrm>
          <a:prstGeom prst="rect">
            <a:avLst/>
          </a:prstGeom>
          <a:noFill/>
          <a:ln>
            <a:noFill/>
          </a:ln>
        </p:spPr>
      </p:pic>
      <p:pic>
        <p:nvPicPr>
          <p:cNvPr id="311" name="Google Shape;311;p38"/>
          <p:cNvPicPr preferRelativeResize="0"/>
          <p:nvPr/>
        </p:nvPicPr>
        <p:blipFill>
          <a:blip r:embed="rId4">
            <a:alphaModFix/>
          </a:blip>
          <a:stretch>
            <a:fillRect/>
          </a:stretch>
        </p:blipFill>
        <p:spPr>
          <a:xfrm rot="-5400000">
            <a:off x="5485300" y="1618550"/>
            <a:ext cx="2924500" cy="2777700"/>
          </a:xfrm>
          <a:prstGeom prst="rect">
            <a:avLst/>
          </a:prstGeom>
          <a:noFill/>
          <a:ln>
            <a:noFill/>
          </a:ln>
        </p:spPr>
      </p:pic>
      <p:sp>
        <p:nvSpPr>
          <p:cNvPr id="312" name="Google Shape;312;p38"/>
          <p:cNvSpPr txBox="1"/>
          <p:nvPr/>
        </p:nvSpPr>
        <p:spPr>
          <a:xfrm>
            <a:off x="1207500" y="4621325"/>
            <a:ext cx="32202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Dragino LoRa Shield v1.4</a:t>
            </a:r>
            <a:endParaRPr b="1" sz="1800">
              <a:solidFill>
                <a:schemeClr val="lt1"/>
              </a:solidFill>
            </a:endParaRPr>
          </a:p>
        </p:txBody>
      </p:sp>
      <p:sp>
        <p:nvSpPr>
          <p:cNvPr id="313" name="Google Shape;313;p38"/>
          <p:cNvSpPr txBox="1"/>
          <p:nvPr/>
        </p:nvSpPr>
        <p:spPr>
          <a:xfrm>
            <a:off x="6104250" y="4621325"/>
            <a:ext cx="16866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UNO Board</a:t>
            </a:r>
            <a:endParaRPr b="1" sz="18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Arduino &amp; LoRa</a:t>
            </a:r>
            <a:endParaRPr/>
          </a:p>
        </p:txBody>
      </p:sp>
      <p:sp>
        <p:nvSpPr>
          <p:cNvPr id="319" name="Google Shape;319;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OS with scheduler</a:t>
            </a:r>
            <a:endParaRPr/>
          </a:p>
          <a:p>
            <a:pPr indent="-298450" lvl="1" marL="914400" rtl="0" algn="l">
              <a:spcBef>
                <a:spcPts val="0"/>
              </a:spcBef>
              <a:spcAft>
                <a:spcPts val="0"/>
              </a:spcAft>
              <a:buSzPts val="1100"/>
              <a:buChar char="○"/>
            </a:pPr>
            <a:r>
              <a:rPr lang="en-GB"/>
              <a:t>Sensor reading every 1.5  seconds</a:t>
            </a:r>
            <a:endParaRPr/>
          </a:p>
          <a:p>
            <a:pPr indent="-298450" lvl="1" marL="914400" rtl="0" algn="l">
              <a:spcBef>
                <a:spcPts val="0"/>
              </a:spcBef>
              <a:spcAft>
                <a:spcPts val="0"/>
              </a:spcAft>
              <a:buSzPts val="1100"/>
              <a:buChar char="○"/>
            </a:pPr>
            <a:r>
              <a:rPr lang="en-GB"/>
              <a:t>LoRa transmission every 10 minutes (now 10 seconds)</a:t>
            </a:r>
            <a:endParaRPr/>
          </a:p>
          <a:p>
            <a:pPr indent="-311150" lvl="0" marL="457200" rtl="0" algn="l">
              <a:spcBef>
                <a:spcPts val="0"/>
              </a:spcBef>
              <a:spcAft>
                <a:spcPts val="0"/>
              </a:spcAft>
              <a:buSzPts val="1300"/>
              <a:buChar char="●"/>
            </a:pPr>
            <a:r>
              <a:rPr lang="en-GB"/>
              <a:t>Use on campus TTN gateways</a:t>
            </a:r>
            <a:endParaRPr/>
          </a:p>
          <a:p>
            <a:pPr indent="-311150" lvl="0" marL="457200" rtl="0" algn="l">
              <a:spcBef>
                <a:spcPts val="0"/>
              </a:spcBef>
              <a:spcAft>
                <a:spcPts val="0"/>
              </a:spcAft>
              <a:buSzPts val="1300"/>
              <a:buChar char="●"/>
            </a:pPr>
            <a:r>
              <a:rPr lang="en-GB"/>
              <a:t>Network servers by TTN</a:t>
            </a:r>
            <a:endParaRPr/>
          </a:p>
          <a:p>
            <a:pPr indent="-298450" lvl="1" marL="914400" rtl="0" algn="l">
              <a:spcBef>
                <a:spcPts val="0"/>
              </a:spcBef>
              <a:spcAft>
                <a:spcPts val="0"/>
              </a:spcAft>
              <a:buSzPts val="1100"/>
              <a:buChar char="○"/>
            </a:pPr>
            <a:r>
              <a:rPr lang="en-GB"/>
              <a:t>Device Address - Identification</a:t>
            </a:r>
            <a:endParaRPr/>
          </a:p>
          <a:p>
            <a:pPr indent="-298450" lvl="1" marL="914400" rtl="0" algn="l">
              <a:spcBef>
                <a:spcPts val="0"/>
              </a:spcBef>
              <a:spcAft>
                <a:spcPts val="0"/>
              </a:spcAft>
              <a:buSzPts val="1100"/>
              <a:buChar char="○"/>
            </a:pPr>
            <a:r>
              <a:rPr lang="en-GB"/>
              <a:t>Network Session Key - MIC</a:t>
            </a:r>
            <a:endParaRPr/>
          </a:p>
          <a:p>
            <a:pPr indent="-298450" lvl="1" marL="914400" rtl="0" algn="l">
              <a:spcBef>
                <a:spcPts val="0"/>
              </a:spcBef>
              <a:spcAft>
                <a:spcPts val="0"/>
              </a:spcAft>
              <a:buSzPts val="1100"/>
              <a:buChar char="○"/>
            </a:pPr>
            <a:r>
              <a:rPr lang="en-GB"/>
              <a:t>App session Key - AES</a:t>
            </a:r>
            <a:endParaRPr/>
          </a:p>
        </p:txBody>
      </p:sp>
      <p:pic>
        <p:nvPicPr>
          <p:cNvPr id="320" name="Google Shape;320;p39"/>
          <p:cNvPicPr preferRelativeResize="0"/>
          <p:nvPr/>
        </p:nvPicPr>
        <p:blipFill>
          <a:blip r:embed="rId3">
            <a:alphaModFix/>
          </a:blip>
          <a:stretch>
            <a:fillRect/>
          </a:stretch>
        </p:blipFill>
        <p:spPr>
          <a:xfrm>
            <a:off x="5570075" y="2463075"/>
            <a:ext cx="3573924" cy="2680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Arduino &amp; LoRa</a:t>
            </a:r>
            <a:endParaRPr/>
          </a:p>
        </p:txBody>
      </p:sp>
      <p:pic>
        <p:nvPicPr>
          <p:cNvPr id="326" name="Google Shape;326;p40"/>
          <p:cNvPicPr preferRelativeResize="0"/>
          <p:nvPr/>
        </p:nvPicPr>
        <p:blipFill>
          <a:blip r:embed="rId3">
            <a:alphaModFix/>
          </a:blip>
          <a:stretch>
            <a:fillRect/>
          </a:stretch>
        </p:blipFill>
        <p:spPr>
          <a:xfrm>
            <a:off x="1584825" y="949075"/>
            <a:ext cx="6464227" cy="4119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41"/>
          <p:cNvPicPr preferRelativeResize="0"/>
          <p:nvPr/>
        </p:nvPicPr>
        <p:blipFill>
          <a:blip r:embed="rId3">
            <a:alphaModFix/>
          </a:blip>
          <a:stretch>
            <a:fillRect/>
          </a:stretch>
        </p:blipFill>
        <p:spPr>
          <a:xfrm>
            <a:off x="319425" y="1879800"/>
            <a:ext cx="8505150" cy="1825850"/>
          </a:xfrm>
          <a:prstGeom prst="rect">
            <a:avLst/>
          </a:prstGeom>
          <a:noFill/>
          <a:ln>
            <a:noFill/>
          </a:ln>
        </p:spPr>
      </p:pic>
      <p:sp>
        <p:nvSpPr>
          <p:cNvPr id="332" name="Google Shape;33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Development: LoRa &amp; Cloud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Brief</a:t>
            </a:r>
            <a:endParaRPr/>
          </a:p>
        </p:txBody>
      </p:sp>
      <p:sp>
        <p:nvSpPr>
          <p:cNvPr id="147" name="Google Shape;147;p15"/>
          <p:cNvSpPr txBox="1"/>
          <p:nvPr>
            <p:ph idx="1" type="body"/>
          </p:nvPr>
        </p:nvSpPr>
        <p:spPr>
          <a:xfrm>
            <a:off x="1297500" y="1567550"/>
            <a:ext cx="7038900" cy="1407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Design a Low Power Wireless Area Network (LPWAN) that:</a:t>
            </a:r>
            <a:endParaRPr sz="1600"/>
          </a:p>
          <a:p>
            <a:pPr indent="-330200" lvl="1" marL="914400" rtl="0" algn="l">
              <a:lnSpc>
                <a:spcPct val="150000"/>
              </a:lnSpc>
              <a:spcBef>
                <a:spcPts val="0"/>
              </a:spcBef>
              <a:spcAft>
                <a:spcPts val="0"/>
              </a:spcAft>
              <a:buSzPts val="1600"/>
              <a:buChar char="○"/>
            </a:pPr>
            <a:r>
              <a:rPr lang="en-GB" sz="1600"/>
              <a:t>Collects data from various sensors</a:t>
            </a:r>
            <a:endParaRPr sz="1600"/>
          </a:p>
          <a:p>
            <a:pPr indent="-330200" lvl="1" marL="914400" rtl="0" algn="l">
              <a:lnSpc>
                <a:spcPct val="150000"/>
              </a:lnSpc>
              <a:spcBef>
                <a:spcPts val="0"/>
              </a:spcBef>
              <a:spcAft>
                <a:spcPts val="0"/>
              </a:spcAft>
              <a:buSzPts val="1600"/>
              <a:buChar char="○"/>
            </a:pPr>
            <a:r>
              <a:rPr lang="en-GB" sz="1600"/>
              <a:t>Transmits the data using the LoRa network</a:t>
            </a:r>
            <a:endParaRPr sz="1600"/>
          </a:p>
          <a:p>
            <a:pPr indent="-330200" lvl="1" marL="914400" rtl="0" algn="l">
              <a:lnSpc>
                <a:spcPct val="150000"/>
              </a:lnSpc>
              <a:spcBef>
                <a:spcPts val="0"/>
              </a:spcBef>
              <a:spcAft>
                <a:spcPts val="0"/>
              </a:spcAft>
              <a:buSzPts val="1600"/>
              <a:buChar char="○"/>
            </a:pPr>
            <a:r>
              <a:rPr lang="en-GB" sz="1600"/>
              <a:t>Displays the data on a website</a:t>
            </a:r>
            <a:endParaRPr sz="1600"/>
          </a:p>
          <a:p>
            <a:pPr indent="0" lvl="0" marL="0" rtl="0" algn="l">
              <a:lnSpc>
                <a:spcPct val="150000"/>
              </a:lnSpc>
              <a:spcBef>
                <a:spcPts val="1600"/>
              </a:spcBef>
              <a:spcAft>
                <a:spcPts val="1600"/>
              </a:spcAft>
              <a:buNone/>
            </a:pPr>
            <a:r>
              <a:t/>
            </a:r>
            <a:endParaRPr sz="1600"/>
          </a:p>
        </p:txBody>
      </p:sp>
      <p:sp>
        <p:nvSpPr>
          <p:cNvPr id="148" name="Google Shape;148;p15"/>
          <p:cNvSpPr txBox="1"/>
          <p:nvPr>
            <p:ph idx="1" type="body"/>
          </p:nvPr>
        </p:nvSpPr>
        <p:spPr>
          <a:xfrm>
            <a:off x="1297500" y="3182325"/>
            <a:ext cx="7038900" cy="1407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Use </a:t>
            </a:r>
            <a:r>
              <a:rPr lang="en-GB" sz="1600"/>
              <a:t>Cases</a:t>
            </a:r>
            <a:r>
              <a:rPr lang="en-GB" sz="1600"/>
              <a:t> of the project:</a:t>
            </a:r>
            <a:endParaRPr sz="1600"/>
          </a:p>
          <a:p>
            <a:pPr indent="-330200" lvl="1" marL="914400" rtl="0" algn="l">
              <a:lnSpc>
                <a:spcPct val="150000"/>
              </a:lnSpc>
              <a:spcBef>
                <a:spcPts val="0"/>
              </a:spcBef>
              <a:spcAft>
                <a:spcPts val="0"/>
              </a:spcAft>
              <a:buSzPts val="1600"/>
              <a:buChar char="○"/>
            </a:pPr>
            <a:r>
              <a:rPr lang="en-GB" sz="1600"/>
              <a:t>Noise pollution monitoring in a urban environment</a:t>
            </a:r>
            <a:endParaRPr sz="1600"/>
          </a:p>
          <a:p>
            <a:pPr indent="-330200" lvl="1" marL="914400" rtl="0" algn="l">
              <a:lnSpc>
                <a:spcPct val="150000"/>
              </a:lnSpc>
              <a:spcBef>
                <a:spcPts val="0"/>
              </a:spcBef>
              <a:spcAft>
                <a:spcPts val="0"/>
              </a:spcAft>
              <a:buSzPts val="1600"/>
              <a:buChar char="○"/>
            </a:pPr>
            <a:r>
              <a:rPr lang="en-GB" sz="1600"/>
              <a:t>Basic meteorological data collection system</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 &amp; Cloud</a:t>
            </a:r>
            <a:endParaRPr/>
          </a:p>
        </p:txBody>
      </p:sp>
      <p:sp>
        <p:nvSpPr>
          <p:cNvPr id="338" name="Google Shape;338;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LoRa transmissions received by gateways</a:t>
            </a:r>
            <a:endParaRPr sz="1600"/>
          </a:p>
          <a:p>
            <a:pPr indent="-330200" lvl="0" marL="457200" rtl="0" algn="l">
              <a:lnSpc>
                <a:spcPct val="150000"/>
              </a:lnSpc>
              <a:spcBef>
                <a:spcPts val="0"/>
              </a:spcBef>
              <a:spcAft>
                <a:spcPts val="0"/>
              </a:spcAft>
              <a:buSzPts val="1600"/>
              <a:buChar char="●"/>
            </a:pPr>
            <a:r>
              <a:rPr lang="en-GB" sz="1600"/>
              <a:t>Data stored in the ‘Console’ of ‘The Things Network’ (TTN)</a:t>
            </a:r>
            <a:endParaRPr sz="1600"/>
          </a:p>
          <a:p>
            <a:pPr indent="-330200" lvl="0" marL="457200" rtl="0" algn="l">
              <a:lnSpc>
                <a:spcPct val="150000"/>
              </a:lnSpc>
              <a:spcBef>
                <a:spcPts val="0"/>
              </a:spcBef>
              <a:spcAft>
                <a:spcPts val="0"/>
              </a:spcAft>
              <a:buSzPts val="1600"/>
              <a:buChar char="●"/>
            </a:pPr>
            <a:r>
              <a:rPr lang="en-GB" sz="1600"/>
              <a:t>Send data from TTN Console to Cloud</a:t>
            </a:r>
            <a:endParaRPr sz="1600"/>
          </a:p>
          <a:p>
            <a:pPr indent="-330200" lvl="0" marL="457200" rtl="0" algn="l">
              <a:lnSpc>
                <a:spcPct val="150000"/>
              </a:lnSpc>
              <a:spcBef>
                <a:spcPts val="0"/>
              </a:spcBef>
              <a:spcAft>
                <a:spcPts val="0"/>
              </a:spcAft>
              <a:buSzPts val="1600"/>
              <a:buChar char="●"/>
            </a:pPr>
            <a:r>
              <a:rPr lang="en-GB" sz="1600"/>
              <a:t>Cloud service selected was Google’s Firebase</a:t>
            </a:r>
            <a:endParaRPr sz="1600"/>
          </a:p>
          <a:p>
            <a:pPr indent="-330200" lvl="1" marL="914400" rtl="0" algn="l">
              <a:lnSpc>
                <a:spcPct val="150000"/>
              </a:lnSpc>
              <a:spcBef>
                <a:spcPts val="0"/>
              </a:spcBef>
              <a:spcAft>
                <a:spcPts val="0"/>
              </a:spcAft>
              <a:buSzPts val="1600"/>
              <a:buChar char="○"/>
            </a:pPr>
            <a:r>
              <a:rPr lang="en-GB" sz="1600"/>
              <a:t>Real-time database </a:t>
            </a:r>
            <a:endParaRPr sz="1600"/>
          </a:p>
          <a:p>
            <a:pPr indent="-330200" lvl="1" marL="914400" rtl="0" algn="l">
              <a:lnSpc>
                <a:spcPct val="150000"/>
              </a:lnSpc>
              <a:spcBef>
                <a:spcPts val="0"/>
              </a:spcBef>
              <a:spcAft>
                <a:spcPts val="0"/>
              </a:spcAft>
              <a:buSzPts val="1600"/>
              <a:buChar char="○"/>
            </a:pPr>
            <a:r>
              <a:rPr lang="en-GB" sz="1600"/>
              <a:t>Hosting platform</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 &amp; Cloud</a:t>
            </a:r>
            <a:endParaRPr/>
          </a:p>
        </p:txBody>
      </p:sp>
      <p:sp>
        <p:nvSpPr>
          <p:cNvPr id="344" name="Google Shape;344;p43"/>
          <p:cNvSpPr txBox="1"/>
          <p:nvPr>
            <p:ph idx="1" type="body"/>
          </p:nvPr>
        </p:nvSpPr>
        <p:spPr>
          <a:xfrm>
            <a:off x="1297500" y="1618588"/>
            <a:ext cx="7038900" cy="1426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Each transmission was being routed into the TTN Console</a:t>
            </a:r>
            <a:endParaRPr sz="1600"/>
          </a:p>
          <a:p>
            <a:pPr indent="-330200" lvl="0" marL="457200" rtl="0" algn="l">
              <a:lnSpc>
                <a:spcPct val="150000"/>
              </a:lnSpc>
              <a:spcBef>
                <a:spcPts val="0"/>
              </a:spcBef>
              <a:spcAft>
                <a:spcPts val="0"/>
              </a:spcAft>
              <a:buSzPts val="1600"/>
              <a:buChar char="●"/>
            </a:pPr>
            <a:r>
              <a:rPr lang="en-GB" sz="1600"/>
              <a:t>NodeJS was chosen to forward data to Cloud</a:t>
            </a:r>
            <a:endParaRPr sz="1600"/>
          </a:p>
          <a:p>
            <a:pPr indent="-330200" lvl="0" marL="457200" rtl="0" algn="l">
              <a:lnSpc>
                <a:spcPct val="150000"/>
              </a:lnSpc>
              <a:spcBef>
                <a:spcPts val="0"/>
              </a:spcBef>
              <a:spcAft>
                <a:spcPts val="0"/>
              </a:spcAft>
              <a:buSzPts val="1600"/>
              <a:buChar char="●"/>
            </a:pPr>
            <a:r>
              <a:rPr lang="en-GB" sz="1600"/>
              <a:t>Simple script to collect new data from the Console and forward to Cloud </a:t>
            </a:r>
            <a:endParaRPr sz="1600"/>
          </a:p>
        </p:txBody>
      </p:sp>
      <p:pic>
        <p:nvPicPr>
          <p:cNvPr id="345" name="Google Shape;345;p43"/>
          <p:cNvPicPr preferRelativeResize="0"/>
          <p:nvPr/>
        </p:nvPicPr>
        <p:blipFill>
          <a:blip r:embed="rId3">
            <a:alphaModFix/>
          </a:blip>
          <a:stretch>
            <a:fillRect/>
          </a:stretch>
        </p:blipFill>
        <p:spPr>
          <a:xfrm>
            <a:off x="344725" y="3045400"/>
            <a:ext cx="8454525" cy="1225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 &amp; Cloud</a:t>
            </a:r>
            <a:endParaRPr/>
          </a:p>
        </p:txBody>
      </p:sp>
      <p:sp>
        <p:nvSpPr>
          <p:cNvPr id="351" name="Google Shape;351;p44"/>
          <p:cNvSpPr txBox="1"/>
          <p:nvPr>
            <p:ph idx="1" type="body"/>
          </p:nvPr>
        </p:nvSpPr>
        <p:spPr>
          <a:xfrm>
            <a:off x="1297500" y="1429150"/>
            <a:ext cx="4007400" cy="3264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Data now reaching Firebase </a:t>
            </a:r>
            <a:endParaRPr sz="1600"/>
          </a:p>
          <a:p>
            <a:pPr indent="-330200" lvl="0" marL="457200" rtl="0" algn="l">
              <a:lnSpc>
                <a:spcPct val="150000"/>
              </a:lnSpc>
              <a:spcBef>
                <a:spcPts val="0"/>
              </a:spcBef>
              <a:spcAft>
                <a:spcPts val="0"/>
              </a:spcAft>
              <a:buSzPts val="1600"/>
              <a:buChar char="●"/>
            </a:pPr>
            <a:r>
              <a:rPr lang="en-GB" sz="1600"/>
              <a:t>Stored in JSON format</a:t>
            </a:r>
            <a:endParaRPr sz="1600"/>
          </a:p>
          <a:p>
            <a:pPr indent="-330200" lvl="0" marL="457200" rtl="0" algn="l">
              <a:lnSpc>
                <a:spcPct val="150000"/>
              </a:lnSpc>
              <a:spcBef>
                <a:spcPts val="0"/>
              </a:spcBef>
              <a:spcAft>
                <a:spcPts val="0"/>
              </a:spcAft>
              <a:buSzPts val="1600"/>
              <a:buChar char="●"/>
            </a:pPr>
            <a:r>
              <a:rPr lang="en-GB" sz="1600"/>
              <a:t>Latest data stored under ‘fix’ branch</a:t>
            </a:r>
            <a:endParaRPr sz="1600"/>
          </a:p>
          <a:p>
            <a:pPr indent="-330200" lvl="0" marL="457200" rtl="0" algn="l">
              <a:lnSpc>
                <a:spcPct val="150000"/>
              </a:lnSpc>
              <a:spcBef>
                <a:spcPts val="0"/>
              </a:spcBef>
              <a:spcAft>
                <a:spcPts val="0"/>
              </a:spcAft>
              <a:buSzPts val="1600"/>
              <a:buChar char="●"/>
            </a:pPr>
            <a:r>
              <a:rPr lang="en-GB" sz="1600"/>
              <a:t>Each transmission received contains:</a:t>
            </a:r>
            <a:endParaRPr sz="1600"/>
          </a:p>
          <a:p>
            <a:pPr indent="-330200" lvl="1" marL="914400" rtl="0" algn="l">
              <a:lnSpc>
                <a:spcPct val="150000"/>
              </a:lnSpc>
              <a:spcBef>
                <a:spcPts val="0"/>
              </a:spcBef>
              <a:spcAft>
                <a:spcPts val="0"/>
              </a:spcAft>
              <a:buSzPts val="1600"/>
              <a:buChar char="○"/>
            </a:pPr>
            <a:r>
              <a:rPr lang="en-GB" sz="1600"/>
              <a:t>Device that sent data</a:t>
            </a:r>
            <a:endParaRPr sz="1600"/>
          </a:p>
          <a:p>
            <a:pPr indent="-330200" lvl="1" marL="914400" rtl="0" algn="l">
              <a:lnSpc>
                <a:spcPct val="150000"/>
              </a:lnSpc>
              <a:spcBef>
                <a:spcPts val="0"/>
              </a:spcBef>
              <a:spcAft>
                <a:spcPts val="0"/>
              </a:spcAft>
              <a:buSzPts val="1600"/>
              <a:buChar char="○"/>
            </a:pPr>
            <a:r>
              <a:rPr lang="en-GB" sz="1600"/>
              <a:t>Timestamp</a:t>
            </a:r>
            <a:endParaRPr sz="1600"/>
          </a:p>
          <a:p>
            <a:pPr indent="-330200" lvl="1" marL="914400" rtl="0" algn="l">
              <a:lnSpc>
                <a:spcPct val="150000"/>
              </a:lnSpc>
              <a:spcBef>
                <a:spcPts val="0"/>
              </a:spcBef>
              <a:spcAft>
                <a:spcPts val="0"/>
              </a:spcAft>
              <a:buSzPts val="1600"/>
              <a:buChar char="○"/>
            </a:pPr>
            <a:r>
              <a:rPr lang="en-GB" sz="1600"/>
              <a:t>No. of gateways receiving data</a:t>
            </a:r>
            <a:endParaRPr sz="1600"/>
          </a:p>
          <a:p>
            <a:pPr indent="-330200" lvl="1" marL="914400" rtl="0" algn="l">
              <a:lnSpc>
                <a:spcPct val="150000"/>
              </a:lnSpc>
              <a:spcBef>
                <a:spcPts val="0"/>
              </a:spcBef>
              <a:spcAft>
                <a:spcPts val="0"/>
              </a:spcAft>
              <a:buSzPts val="1600"/>
              <a:buChar char="○"/>
            </a:pPr>
            <a:r>
              <a:rPr lang="en-GB" sz="1600"/>
              <a:t>RSSI and SNR</a:t>
            </a:r>
            <a:endParaRPr sz="1600"/>
          </a:p>
          <a:p>
            <a:pPr indent="-330200" lvl="1" marL="914400" rtl="0" algn="l">
              <a:lnSpc>
                <a:spcPct val="150000"/>
              </a:lnSpc>
              <a:spcBef>
                <a:spcPts val="0"/>
              </a:spcBef>
              <a:spcAft>
                <a:spcPts val="0"/>
              </a:spcAft>
              <a:buSzPts val="1600"/>
              <a:buChar char="○"/>
            </a:pPr>
            <a:r>
              <a:rPr lang="en-GB" sz="1600"/>
              <a:t>Payload</a:t>
            </a:r>
            <a:endParaRPr sz="1600"/>
          </a:p>
        </p:txBody>
      </p:sp>
      <p:grpSp>
        <p:nvGrpSpPr>
          <p:cNvPr id="352" name="Google Shape;352;p44"/>
          <p:cNvGrpSpPr/>
          <p:nvPr/>
        </p:nvGrpSpPr>
        <p:grpSpPr>
          <a:xfrm>
            <a:off x="5501000" y="159124"/>
            <a:ext cx="3459900" cy="4825251"/>
            <a:chOff x="5501000" y="179974"/>
            <a:chExt cx="3459900" cy="4825251"/>
          </a:xfrm>
        </p:grpSpPr>
        <p:pic>
          <p:nvPicPr>
            <p:cNvPr id="353" name="Google Shape;353;p44"/>
            <p:cNvPicPr preferRelativeResize="0"/>
            <p:nvPr/>
          </p:nvPicPr>
          <p:blipFill>
            <a:blip r:embed="rId3">
              <a:alphaModFix/>
            </a:blip>
            <a:stretch>
              <a:fillRect/>
            </a:stretch>
          </p:blipFill>
          <p:spPr>
            <a:xfrm>
              <a:off x="5501000" y="179974"/>
              <a:ext cx="3459776" cy="4548349"/>
            </a:xfrm>
            <a:prstGeom prst="rect">
              <a:avLst/>
            </a:prstGeom>
            <a:noFill/>
            <a:ln>
              <a:noFill/>
            </a:ln>
          </p:spPr>
        </p:pic>
        <p:sp>
          <p:nvSpPr>
            <p:cNvPr id="354" name="Google Shape;354;p44"/>
            <p:cNvSpPr txBox="1"/>
            <p:nvPr/>
          </p:nvSpPr>
          <p:spPr>
            <a:xfrm>
              <a:off x="5501000" y="4728325"/>
              <a:ext cx="34599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Screenshot from Firebase</a:t>
              </a:r>
              <a:endParaRPr>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pic>
        <p:nvPicPr>
          <p:cNvPr id="359" name="Google Shape;359;p45"/>
          <p:cNvPicPr preferRelativeResize="0"/>
          <p:nvPr/>
        </p:nvPicPr>
        <p:blipFill>
          <a:blip r:embed="rId3">
            <a:alphaModFix/>
          </a:blip>
          <a:stretch>
            <a:fillRect/>
          </a:stretch>
        </p:blipFill>
        <p:spPr>
          <a:xfrm>
            <a:off x="319425" y="1879798"/>
            <a:ext cx="8505150" cy="1825852"/>
          </a:xfrm>
          <a:prstGeom prst="rect">
            <a:avLst/>
          </a:prstGeom>
          <a:noFill/>
          <a:ln>
            <a:noFill/>
          </a:ln>
        </p:spPr>
      </p:pic>
      <p:sp>
        <p:nvSpPr>
          <p:cNvPr id="360" name="Google Shape;360;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Development: Website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Website</a:t>
            </a:r>
            <a:endParaRPr/>
          </a:p>
        </p:txBody>
      </p:sp>
      <p:sp>
        <p:nvSpPr>
          <p:cNvPr id="366" name="Google Shape;366;p46"/>
          <p:cNvSpPr txBox="1"/>
          <p:nvPr>
            <p:ph idx="1" type="body"/>
          </p:nvPr>
        </p:nvSpPr>
        <p:spPr>
          <a:xfrm>
            <a:off x="1297500" y="1810375"/>
            <a:ext cx="7038900" cy="1551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Designed using Bootstrap</a:t>
            </a:r>
            <a:endParaRPr sz="1600"/>
          </a:p>
          <a:p>
            <a:pPr indent="-330200" lvl="0" marL="457200" rtl="0" algn="l">
              <a:lnSpc>
                <a:spcPct val="150000"/>
              </a:lnSpc>
              <a:spcBef>
                <a:spcPts val="0"/>
              </a:spcBef>
              <a:spcAft>
                <a:spcPts val="0"/>
              </a:spcAft>
              <a:buSzPts val="1600"/>
              <a:buChar char="●"/>
            </a:pPr>
            <a:r>
              <a:rPr lang="en-GB" sz="1600"/>
              <a:t>Combination of HTML, CSS and JavaScript</a:t>
            </a:r>
            <a:endParaRPr sz="1600"/>
          </a:p>
          <a:p>
            <a:pPr indent="-330200" lvl="0" marL="457200" rtl="0" algn="l">
              <a:lnSpc>
                <a:spcPct val="150000"/>
              </a:lnSpc>
              <a:spcBef>
                <a:spcPts val="0"/>
              </a:spcBef>
              <a:spcAft>
                <a:spcPts val="0"/>
              </a:spcAft>
              <a:buSzPts val="1600"/>
              <a:buChar char="●"/>
            </a:pPr>
            <a:r>
              <a:rPr lang="en-GB" sz="1600"/>
              <a:t>Using JavaScript to read/write from Firebase</a:t>
            </a:r>
            <a:endParaRPr sz="1600"/>
          </a:p>
          <a:p>
            <a:pPr indent="-330200" lvl="0" marL="457200" rtl="0" algn="l">
              <a:lnSpc>
                <a:spcPct val="150000"/>
              </a:lnSpc>
              <a:spcBef>
                <a:spcPts val="0"/>
              </a:spcBef>
              <a:spcAft>
                <a:spcPts val="0"/>
              </a:spcAft>
              <a:buSzPts val="1600"/>
              <a:buChar char="●"/>
            </a:pPr>
            <a:r>
              <a:rPr lang="en-GB" sz="1600"/>
              <a:t>Responsive </a:t>
            </a:r>
            <a:r>
              <a:rPr lang="en-GB" sz="1600"/>
              <a:t>d</a:t>
            </a:r>
            <a:r>
              <a:rPr lang="en-GB" sz="1600"/>
              <a:t>esign for use on devices of all screen sizes</a:t>
            </a:r>
            <a:endParaRPr sz="1600"/>
          </a:p>
          <a:p>
            <a:pPr indent="0" lvl="0" marL="457200" rtl="0" algn="l">
              <a:lnSpc>
                <a:spcPct val="150000"/>
              </a:lnSpc>
              <a:spcBef>
                <a:spcPts val="1600"/>
              </a:spcBef>
              <a:spcAft>
                <a:spcPts val="1600"/>
              </a:spcAft>
              <a:buNone/>
            </a:pPr>
            <a:r>
              <a:t/>
            </a:r>
            <a:endParaRPr sz="1600"/>
          </a:p>
        </p:txBody>
      </p:sp>
      <p:grpSp>
        <p:nvGrpSpPr>
          <p:cNvPr id="367" name="Google Shape;367;p46"/>
          <p:cNvGrpSpPr/>
          <p:nvPr/>
        </p:nvGrpSpPr>
        <p:grpSpPr>
          <a:xfrm>
            <a:off x="6804174" y="236375"/>
            <a:ext cx="2050549" cy="4699600"/>
            <a:chOff x="6804174" y="236375"/>
            <a:chExt cx="2050549" cy="4699600"/>
          </a:xfrm>
        </p:grpSpPr>
        <p:pic>
          <p:nvPicPr>
            <p:cNvPr id="368" name="Google Shape;368;p46"/>
            <p:cNvPicPr preferRelativeResize="0"/>
            <p:nvPr/>
          </p:nvPicPr>
          <p:blipFill>
            <a:blip r:embed="rId3">
              <a:alphaModFix/>
            </a:blip>
            <a:stretch>
              <a:fillRect/>
            </a:stretch>
          </p:blipFill>
          <p:spPr>
            <a:xfrm>
              <a:off x="6804174" y="236375"/>
              <a:ext cx="2050549" cy="4440097"/>
            </a:xfrm>
            <a:prstGeom prst="rect">
              <a:avLst/>
            </a:prstGeom>
            <a:noFill/>
            <a:ln>
              <a:noFill/>
            </a:ln>
          </p:spPr>
        </p:pic>
        <p:sp>
          <p:nvSpPr>
            <p:cNvPr id="369" name="Google Shape;369;p46"/>
            <p:cNvSpPr txBox="1"/>
            <p:nvPr/>
          </p:nvSpPr>
          <p:spPr>
            <a:xfrm>
              <a:off x="6827250" y="4705275"/>
              <a:ext cx="1995000" cy="2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Mobile</a:t>
              </a:r>
              <a:endParaRPr>
                <a:solidFill>
                  <a:srgbClr val="FFFFFF"/>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grpSp>
        <p:nvGrpSpPr>
          <p:cNvPr id="374" name="Google Shape;374;p47"/>
          <p:cNvGrpSpPr/>
          <p:nvPr/>
        </p:nvGrpSpPr>
        <p:grpSpPr>
          <a:xfrm>
            <a:off x="299546" y="351702"/>
            <a:ext cx="2915004" cy="4607348"/>
            <a:chOff x="299546" y="351702"/>
            <a:chExt cx="2915004" cy="4607348"/>
          </a:xfrm>
        </p:grpSpPr>
        <p:pic>
          <p:nvPicPr>
            <p:cNvPr id="375" name="Google Shape;375;p47"/>
            <p:cNvPicPr preferRelativeResize="0"/>
            <p:nvPr/>
          </p:nvPicPr>
          <p:blipFill rotWithShape="1">
            <a:blip r:embed="rId3">
              <a:alphaModFix/>
            </a:blip>
            <a:srcRect b="0" l="50787" r="0" t="0"/>
            <a:stretch/>
          </p:blipFill>
          <p:spPr>
            <a:xfrm>
              <a:off x="299546" y="351702"/>
              <a:ext cx="2914880" cy="4440100"/>
            </a:xfrm>
            <a:prstGeom prst="rect">
              <a:avLst/>
            </a:prstGeom>
            <a:noFill/>
            <a:ln>
              <a:noFill/>
            </a:ln>
          </p:spPr>
        </p:pic>
        <p:sp>
          <p:nvSpPr>
            <p:cNvPr id="376" name="Google Shape;376;p47"/>
            <p:cNvSpPr txBox="1"/>
            <p:nvPr/>
          </p:nvSpPr>
          <p:spPr>
            <a:xfrm>
              <a:off x="657350" y="4728350"/>
              <a:ext cx="2557200" cy="2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Tablet</a:t>
              </a:r>
              <a:endParaRPr>
                <a:solidFill>
                  <a:srgbClr val="FFFFFF"/>
                </a:solidFill>
              </a:endParaRPr>
            </a:p>
          </p:txBody>
        </p:sp>
      </p:grpSp>
      <p:grpSp>
        <p:nvGrpSpPr>
          <p:cNvPr id="377" name="Google Shape;377;p47"/>
          <p:cNvGrpSpPr/>
          <p:nvPr/>
        </p:nvGrpSpPr>
        <p:grpSpPr>
          <a:xfrm>
            <a:off x="3341300" y="729312"/>
            <a:ext cx="5674450" cy="3811738"/>
            <a:chOff x="3341300" y="729312"/>
            <a:chExt cx="5674450" cy="3811738"/>
          </a:xfrm>
        </p:grpSpPr>
        <p:pic>
          <p:nvPicPr>
            <p:cNvPr id="378" name="Google Shape;378;p47"/>
            <p:cNvPicPr preferRelativeResize="0"/>
            <p:nvPr/>
          </p:nvPicPr>
          <p:blipFill>
            <a:blip r:embed="rId4">
              <a:alphaModFix/>
            </a:blip>
            <a:stretch>
              <a:fillRect/>
            </a:stretch>
          </p:blipFill>
          <p:spPr>
            <a:xfrm>
              <a:off x="3341300" y="729312"/>
              <a:ext cx="5674450" cy="3546527"/>
            </a:xfrm>
            <a:prstGeom prst="rect">
              <a:avLst/>
            </a:prstGeom>
            <a:noFill/>
            <a:ln>
              <a:noFill/>
            </a:ln>
          </p:spPr>
        </p:pic>
        <p:sp>
          <p:nvSpPr>
            <p:cNvPr id="379" name="Google Shape;379;p47"/>
            <p:cNvSpPr txBox="1"/>
            <p:nvPr/>
          </p:nvSpPr>
          <p:spPr>
            <a:xfrm>
              <a:off x="5235750" y="4275850"/>
              <a:ext cx="2318100" cy="2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Desktop</a:t>
              </a:r>
              <a:endParaRPr>
                <a:solidFill>
                  <a:srgbClr val="FFFFFF"/>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Website</a:t>
            </a:r>
            <a:endParaRPr/>
          </a:p>
        </p:txBody>
      </p:sp>
      <p:sp>
        <p:nvSpPr>
          <p:cNvPr id="385" name="Google Shape;385;p48"/>
          <p:cNvSpPr txBox="1"/>
          <p:nvPr>
            <p:ph idx="1" type="body"/>
          </p:nvPr>
        </p:nvSpPr>
        <p:spPr>
          <a:xfrm>
            <a:off x="1297500" y="1307850"/>
            <a:ext cx="7038900" cy="1252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Data is visualised through the use of charts and maps</a:t>
            </a:r>
            <a:endParaRPr sz="1600"/>
          </a:p>
          <a:p>
            <a:pPr indent="-330200" lvl="0" marL="457200" rtl="0" algn="l">
              <a:lnSpc>
                <a:spcPct val="150000"/>
              </a:lnSpc>
              <a:spcBef>
                <a:spcPts val="0"/>
              </a:spcBef>
              <a:spcAft>
                <a:spcPts val="0"/>
              </a:spcAft>
              <a:buSzPts val="1600"/>
              <a:buChar char="●"/>
            </a:pPr>
            <a:r>
              <a:rPr lang="en-GB" sz="1600"/>
              <a:t>The raw payloads are also available through the site</a:t>
            </a:r>
            <a:endParaRPr sz="1600"/>
          </a:p>
          <a:p>
            <a:pPr indent="-330200" lvl="0" marL="457200" rtl="0" algn="l">
              <a:lnSpc>
                <a:spcPct val="150000"/>
              </a:lnSpc>
              <a:spcBef>
                <a:spcPts val="0"/>
              </a:spcBef>
              <a:spcAft>
                <a:spcPts val="0"/>
              </a:spcAft>
              <a:buSzPts val="1600"/>
              <a:buChar char="●"/>
            </a:pPr>
            <a:r>
              <a:rPr lang="en-GB" sz="1600"/>
              <a:t>Dynamic data rendering using angularJS</a:t>
            </a:r>
            <a:endParaRPr sz="1600"/>
          </a:p>
          <a:p>
            <a:pPr indent="0" lvl="0" marL="0" rtl="0" algn="l">
              <a:lnSpc>
                <a:spcPct val="150000"/>
              </a:lnSpc>
              <a:spcBef>
                <a:spcPts val="1600"/>
              </a:spcBef>
              <a:spcAft>
                <a:spcPts val="1600"/>
              </a:spcAft>
              <a:buNone/>
            </a:pPr>
            <a:r>
              <a:t/>
            </a:r>
            <a:endParaRPr sz="1600"/>
          </a:p>
        </p:txBody>
      </p:sp>
      <p:grpSp>
        <p:nvGrpSpPr>
          <p:cNvPr id="386" name="Google Shape;386;p48"/>
          <p:cNvGrpSpPr/>
          <p:nvPr/>
        </p:nvGrpSpPr>
        <p:grpSpPr>
          <a:xfrm>
            <a:off x="1594725" y="2560350"/>
            <a:ext cx="6444450" cy="2433125"/>
            <a:chOff x="1353475" y="2560350"/>
            <a:chExt cx="6444450" cy="2433125"/>
          </a:xfrm>
        </p:grpSpPr>
        <p:pic>
          <p:nvPicPr>
            <p:cNvPr id="387" name="Google Shape;387;p48"/>
            <p:cNvPicPr preferRelativeResize="0"/>
            <p:nvPr/>
          </p:nvPicPr>
          <p:blipFill rotWithShape="1">
            <a:blip r:embed="rId3">
              <a:alphaModFix/>
            </a:blip>
            <a:srcRect b="0" l="0" r="0" t="50504"/>
            <a:stretch/>
          </p:blipFill>
          <p:spPr>
            <a:xfrm>
              <a:off x="1353475" y="2560350"/>
              <a:ext cx="6437050" cy="2107975"/>
            </a:xfrm>
            <a:prstGeom prst="rect">
              <a:avLst/>
            </a:prstGeom>
            <a:noFill/>
            <a:ln>
              <a:noFill/>
            </a:ln>
          </p:spPr>
        </p:pic>
        <p:sp>
          <p:nvSpPr>
            <p:cNvPr id="388" name="Google Shape;388;p48"/>
            <p:cNvSpPr txBox="1"/>
            <p:nvPr/>
          </p:nvSpPr>
          <p:spPr>
            <a:xfrm>
              <a:off x="1360825" y="4670675"/>
              <a:ext cx="64371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Live data being streamed on the website as new readings become available</a:t>
              </a:r>
              <a:endParaRPr>
                <a:solidFill>
                  <a:srgbClr val="FFFFFF"/>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grpSp>
        <p:nvGrpSpPr>
          <p:cNvPr id="393" name="Google Shape;393;p49"/>
          <p:cNvGrpSpPr/>
          <p:nvPr/>
        </p:nvGrpSpPr>
        <p:grpSpPr>
          <a:xfrm>
            <a:off x="149250" y="413438"/>
            <a:ext cx="8845500" cy="4316613"/>
            <a:chOff x="149925" y="550063"/>
            <a:chExt cx="8845500" cy="4316613"/>
          </a:xfrm>
        </p:grpSpPr>
        <p:pic>
          <p:nvPicPr>
            <p:cNvPr id="394" name="Google Shape;394;p49"/>
            <p:cNvPicPr preferRelativeResize="0"/>
            <p:nvPr/>
          </p:nvPicPr>
          <p:blipFill>
            <a:blip r:embed="rId3">
              <a:alphaModFix/>
            </a:blip>
            <a:stretch>
              <a:fillRect/>
            </a:stretch>
          </p:blipFill>
          <p:spPr>
            <a:xfrm>
              <a:off x="152400" y="550063"/>
              <a:ext cx="8839201" cy="4043384"/>
            </a:xfrm>
            <a:prstGeom prst="rect">
              <a:avLst/>
            </a:prstGeom>
            <a:noFill/>
            <a:ln>
              <a:noFill/>
            </a:ln>
          </p:spPr>
        </p:pic>
        <p:sp>
          <p:nvSpPr>
            <p:cNvPr id="395" name="Google Shape;395;p49"/>
            <p:cNvSpPr txBox="1"/>
            <p:nvPr/>
          </p:nvSpPr>
          <p:spPr>
            <a:xfrm>
              <a:off x="149925" y="4601475"/>
              <a:ext cx="8845500" cy="26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rPr>
                <a:t>Google Maps embedded in the website showing gateways where data has been received</a:t>
              </a:r>
              <a:endParaRPr>
                <a:solidFill>
                  <a:srgbClr val="FFFFFF"/>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Testing</a:t>
            </a:r>
            <a:endParaRPr/>
          </a:p>
        </p:txBody>
      </p:sp>
      <p:sp>
        <p:nvSpPr>
          <p:cNvPr id="401" name="Google Shape;401;p50"/>
          <p:cNvSpPr txBox="1"/>
          <p:nvPr>
            <p:ph idx="1" type="body"/>
          </p:nvPr>
        </p:nvSpPr>
        <p:spPr>
          <a:xfrm>
            <a:off x="1297500" y="1194400"/>
            <a:ext cx="7038900" cy="3340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Testing had three focal points:</a:t>
            </a:r>
            <a:endParaRPr sz="1600"/>
          </a:p>
          <a:p>
            <a:pPr indent="-330200" lvl="1" marL="914400" rtl="0" algn="l">
              <a:lnSpc>
                <a:spcPct val="150000"/>
              </a:lnSpc>
              <a:spcBef>
                <a:spcPts val="0"/>
              </a:spcBef>
              <a:spcAft>
                <a:spcPts val="0"/>
              </a:spcAft>
              <a:buSzPts val="1600"/>
              <a:buChar char="○"/>
            </a:pPr>
            <a:r>
              <a:rPr lang="en-GB" sz="1600"/>
              <a:t>Test of transmission reliability in different environments</a:t>
            </a:r>
            <a:endParaRPr sz="1600"/>
          </a:p>
          <a:p>
            <a:pPr indent="-330200" lvl="1" marL="914400" rtl="0" algn="l">
              <a:lnSpc>
                <a:spcPct val="150000"/>
              </a:lnSpc>
              <a:spcBef>
                <a:spcPts val="0"/>
              </a:spcBef>
              <a:spcAft>
                <a:spcPts val="0"/>
              </a:spcAft>
              <a:buSzPts val="1600"/>
              <a:buChar char="○"/>
            </a:pPr>
            <a:r>
              <a:rPr lang="en-GB" sz="1600"/>
              <a:t>Compare transmission reliability of different spreading factors</a:t>
            </a:r>
            <a:endParaRPr sz="1600"/>
          </a:p>
          <a:p>
            <a:pPr indent="-330200" lvl="1" marL="914400" rtl="0" algn="l">
              <a:lnSpc>
                <a:spcPct val="150000"/>
              </a:lnSpc>
              <a:spcBef>
                <a:spcPts val="0"/>
              </a:spcBef>
              <a:spcAft>
                <a:spcPts val="0"/>
              </a:spcAft>
              <a:buSzPts val="1600"/>
              <a:buChar char="○"/>
            </a:pPr>
            <a:r>
              <a:rPr lang="en-GB" sz="1600"/>
              <a:t>Test different Gateway antennas </a:t>
            </a:r>
            <a:endParaRPr sz="1600"/>
          </a:p>
          <a:p>
            <a:pPr indent="-330200" lvl="0" marL="457200" rtl="0" algn="l">
              <a:lnSpc>
                <a:spcPct val="150000"/>
              </a:lnSpc>
              <a:spcBef>
                <a:spcPts val="0"/>
              </a:spcBef>
              <a:spcAft>
                <a:spcPts val="0"/>
              </a:spcAft>
              <a:buSzPts val="1600"/>
              <a:buChar char="●"/>
            </a:pPr>
            <a:r>
              <a:rPr lang="en-GB" sz="1600"/>
              <a:t>During testing two devices were used at each transmission location</a:t>
            </a:r>
            <a:endParaRPr sz="1600"/>
          </a:p>
          <a:p>
            <a:pPr indent="-330200" lvl="0" marL="457200" rtl="0" algn="l">
              <a:lnSpc>
                <a:spcPct val="150000"/>
              </a:lnSpc>
              <a:spcBef>
                <a:spcPts val="0"/>
              </a:spcBef>
              <a:spcAft>
                <a:spcPts val="0"/>
              </a:spcAft>
              <a:buSzPts val="1600"/>
              <a:buChar char="●"/>
            </a:pPr>
            <a:r>
              <a:rPr lang="en-GB" sz="1600"/>
              <a:t>Identical except for the spreading factor used</a:t>
            </a:r>
            <a:endParaRPr sz="1600"/>
          </a:p>
          <a:p>
            <a:pPr indent="-330200" lvl="0" marL="457200" rtl="0" algn="l">
              <a:lnSpc>
                <a:spcPct val="150000"/>
              </a:lnSpc>
              <a:spcBef>
                <a:spcPts val="0"/>
              </a:spcBef>
              <a:spcAft>
                <a:spcPts val="0"/>
              </a:spcAft>
              <a:buSzPts val="1600"/>
              <a:buChar char="●"/>
            </a:pPr>
            <a:r>
              <a:rPr lang="en-GB" sz="1600"/>
              <a:t>One used SF7, the other SF12</a:t>
            </a:r>
            <a:endParaRPr sz="1600"/>
          </a:p>
          <a:p>
            <a:pPr indent="-330200" lvl="0" marL="457200" rtl="0" algn="l">
              <a:lnSpc>
                <a:spcPct val="150000"/>
              </a:lnSpc>
              <a:spcBef>
                <a:spcPts val="0"/>
              </a:spcBef>
              <a:spcAft>
                <a:spcPts val="0"/>
              </a:spcAft>
              <a:buSzPts val="1600"/>
              <a:buChar char="●"/>
            </a:pPr>
            <a:r>
              <a:rPr lang="en-GB" sz="1600"/>
              <a:t>SF12 should be received for a greater distance than SF7 due to the duration of transmission</a:t>
            </a:r>
            <a:endParaRPr sz="1600"/>
          </a:p>
          <a:p>
            <a:pPr indent="0" lvl="0" marL="0" rtl="0" algn="l">
              <a:lnSpc>
                <a:spcPct val="150000"/>
              </a:lnSpc>
              <a:spcBef>
                <a:spcPts val="1600"/>
              </a:spcBef>
              <a:spcAft>
                <a:spcPts val="1600"/>
              </a:spcAft>
              <a:buNone/>
            </a:pPr>
            <a:r>
              <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1"/>
          <p:cNvSpPr txBox="1"/>
          <p:nvPr>
            <p:ph idx="4294967295" type="title"/>
          </p:nvPr>
        </p:nvSpPr>
        <p:spPr>
          <a:xfrm>
            <a:off x="465475" y="2948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Testing: Locations</a:t>
            </a:r>
            <a:endParaRPr sz="2400"/>
          </a:p>
        </p:txBody>
      </p:sp>
      <p:sp>
        <p:nvSpPr>
          <p:cNvPr id="407" name="Google Shape;407;p51"/>
          <p:cNvSpPr txBox="1"/>
          <p:nvPr>
            <p:ph idx="4294967295" type="body"/>
          </p:nvPr>
        </p:nvSpPr>
        <p:spPr>
          <a:xfrm>
            <a:off x="5108900" y="1163863"/>
            <a:ext cx="3933300" cy="35127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Environments used:</a:t>
            </a:r>
            <a:endParaRPr sz="1600"/>
          </a:p>
          <a:p>
            <a:pPr indent="-330200" lvl="1" marL="914400" rtl="0" algn="l">
              <a:lnSpc>
                <a:spcPct val="150000"/>
              </a:lnSpc>
              <a:spcBef>
                <a:spcPts val="0"/>
              </a:spcBef>
              <a:spcAft>
                <a:spcPts val="0"/>
              </a:spcAft>
              <a:buSzPts val="1600"/>
              <a:buChar char="○"/>
            </a:pPr>
            <a:r>
              <a:rPr lang="en-GB" sz="1600"/>
              <a:t>Line-of-sight of gateway antenna</a:t>
            </a:r>
            <a:endParaRPr sz="1600"/>
          </a:p>
          <a:p>
            <a:pPr indent="-330200" lvl="1" marL="914400" rtl="0" algn="l">
              <a:lnSpc>
                <a:spcPct val="150000"/>
              </a:lnSpc>
              <a:spcBef>
                <a:spcPts val="0"/>
              </a:spcBef>
              <a:spcAft>
                <a:spcPts val="0"/>
              </a:spcAft>
              <a:buSzPts val="1600"/>
              <a:buChar char="○"/>
            </a:pPr>
            <a:r>
              <a:rPr lang="en-GB" sz="1600"/>
              <a:t>Surrounded by multi-storey buildings</a:t>
            </a:r>
            <a:endParaRPr sz="1600"/>
          </a:p>
          <a:p>
            <a:pPr indent="-330200" lvl="1" marL="914400" rtl="0" algn="l">
              <a:lnSpc>
                <a:spcPct val="150000"/>
              </a:lnSpc>
              <a:spcBef>
                <a:spcPts val="0"/>
              </a:spcBef>
              <a:spcAft>
                <a:spcPts val="0"/>
              </a:spcAft>
              <a:buSzPts val="1600"/>
              <a:buChar char="○"/>
            </a:pPr>
            <a:r>
              <a:rPr lang="en-GB" sz="1600"/>
              <a:t>Underground (subway)</a:t>
            </a:r>
            <a:endParaRPr sz="1600"/>
          </a:p>
          <a:p>
            <a:pPr indent="-330200" lvl="1" marL="914400" rtl="0" algn="l">
              <a:lnSpc>
                <a:spcPct val="150000"/>
              </a:lnSpc>
              <a:spcBef>
                <a:spcPts val="0"/>
              </a:spcBef>
              <a:spcAft>
                <a:spcPts val="0"/>
              </a:spcAft>
              <a:buSzPts val="1600"/>
              <a:buChar char="○"/>
            </a:pPr>
            <a:r>
              <a:rPr lang="en-GB" sz="1600"/>
              <a:t>Open planes</a:t>
            </a:r>
            <a:endParaRPr sz="1600"/>
          </a:p>
          <a:p>
            <a:pPr indent="-330200" lvl="1" marL="914400" rtl="0" algn="l">
              <a:lnSpc>
                <a:spcPct val="150000"/>
              </a:lnSpc>
              <a:spcBef>
                <a:spcPts val="0"/>
              </a:spcBef>
              <a:spcAft>
                <a:spcPts val="0"/>
              </a:spcAft>
              <a:buSzPts val="1600"/>
              <a:buChar char="○"/>
            </a:pPr>
            <a:r>
              <a:rPr lang="en-GB" sz="1600"/>
              <a:t>Densely populated area of trees</a:t>
            </a:r>
            <a:endParaRPr sz="1600"/>
          </a:p>
        </p:txBody>
      </p:sp>
      <p:pic>
        <p:nvPicPr>
          <p:cNvPr id="408" name="Google Shape;408;p51"/>
          <p:cNvPicPr preferRelativeResize="0"/>
          <p:nvPr/>
        </p:nvPicPr>
        <p:blipFill>
          <a:blip r:embed="rId3">
            <a:alphaModFix/>
          </a:blip>
          <a:stretch>
            <a:fillRect/>
          </a:stretch>
        </p:blipFill>
        <p:spPr>
          <a:xfrm>
            <a:off x="334581" y="1019875"/>
            <a:ext cx="4774318" cy="38006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Components</a:t>
            </a:r>
            <a:endParaRPr/>
          </a:p>
        </p:txBody>
      </p:sp>
      <p:pic>
        <p:nvPicPr>
          <p:cNvPr id="154" name="Google Shape;154;p16"/>
          <p:cNvPicPr preferRelativeResize="0"/>
          <p:nvPr/>
        </p:nvPicPr>
        <p:blipFill>
          <a:blip r:embed="rId3">
            <a:alphaModFix/>
          </a:blip>
          <a:stretch>
            <a:fillRect/>
          </a:stretch>
        </p:blipFill>
        <p:spPr>
          <a:xfrm>
            <a:off x="319425" y="1879800"/>
            <a:ext cx="8505150" cy="1825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Testing</a:t>
            </a:r>
            <a:endParaRPr/>
          </a:p>
        </p:txBody>
      </p:sp>
      <p:sp>
        <p:nvSpPr>
          <p:cNvPr id="414" name="Google Shape;414;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At each location for transmission these events occurred:</a:t>
            </a:r>
            <a:endParaRPr sz="1600"/>
          </a:p>
          <a:p>
            <a:pPr indent="-330200" lvl="1" marL="914400" rtl="0" algn="l">
              <a:lnSpc>
                <a:spcPct val="150000"/>
              </a:lnSpc>
              <a:spcBef>
                <a:spcPts val="0"/>
              </a:spcBef>
              <a:spcAft>
                <a:spcPts val="0"/>
              </a:spcAft>
              <a:buSzPts val="1600"/>
              <a:buChar char="○"/>
            </a:pPr>
            <a:r>
              <a:rPr lang="en-GB" sz="1600"/>
              <a:t>One transmission using SF7</a:t>
            </a:r>
            <a:endParaRPr sz="1600"/>
          </a:p>
          <a:p>
            <a:pPr indent="-330200" lvl="1" marL="914400" rtl="0" algn="l">
              <a:lnSpc>
                <a:spcPct val="150000"/>
              </a:lnSpc>
              <a:spcBef>
                <a:spcPts val="0"/>
              </a:spcBef>
              <a:spcAft>
                <a:spcPts val="0"/>
              </a:spcAft>
              <a:buSzPts val="1600"/>
              <a:buChar char="○"/>
            </a:pPr>
            <a:r>
              <a:rPr lang="en-GB" sz="1600"/>
              <a:t>One transmission using SF12</a:t>
            </a:r>
            <a:endParaRPr sz="1600"/>
          </a:p>
          <a:p>
            <a:pPr indent="-330200" lvl="1" marL="914400" rtl="0" algn="l">
              <a:lnSpc>
                <a:spcPct val="150000"/>
              </a:lnSpc>
              <a:spcBef>
                <a:spcPts val="0"/>
              </a:spcBef>
              <a:spcAft>
                <a:spcPts val="0"/>
              </a:spcAft>
              <a:buSzPts val="1600"/>
              <a:buChar char="○"/>
            </a:pPr>
            <a:r>
              <a:rPr lang="en-GB" sz="1600"/>
              <a:t>RSSI and SNR values recorded from Console on TTN</a:t>
            </a:r>
            <a:endParaRPr sz="1600"/>
          </a:p>
          <a:p>
            <a:pPr indent="-330200" lvl="1" marL="914400" rtl="0" algn="l">
              <a:lnSpc>
                <a:spcPct val="150000"/>
              </a:lnSpc>
              <a:spcBef>
                <a:spcPts val="0"/>
              </a:spcBef>
              <a:spcAft>
                <a:spcPts val="0"/>
              </a:spcAft>
              <a:buSzPts val="1600"/>
              <a:buChar char="○"/>
            </a:pPr>
            <a:r>
              <a:rPr lang="en-GB" sz="1600"/>
              <a:t>Measurements for the two Gateways on Building 7 were taken</a:t>
            </a:r>
            <a:endParaRPr sz="1600"/>
          </a:p>
          <a:p>
            <a:pPr indent="0" lvl="0" marL="457200" rtl="0" algn="l">
              <a:lnSpc>
                <a:spcPct val="150000"/>
              </a:lnSpc>
              <a:spcBef>
                <a:spcPts val="1600"/>
              </a:spcBef>
              <a:spcAft>
                <a:spcPts val="1600"/>
              </a:spcAft>
              <a:buNone/>
            </a:pPr>
            <a:r>
              <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Testing: Results</a:t>
            </a:r>
            <a:endParaRPr/>
          </a:p>
        </p:txBody>
      </p:sp>
      <p:sp>
        <p:nvSpPr>
          <p:cNvPr id="420" name="Google Shape;420;p53"/>
          <p:cNvSpPr txBox="1"/>
          <p:nvPr>
            <p:ph idx="1" type="body"/>
          </p:nvPr>
        </p:nvSpPr>
        <p:spPr>
          <a:xfrm>
            <a:off x="1297500" y="1307850"/>
            <a:ext cx="7340400" cy="2911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GB" sz="1600"/>
              <a:t>Results show variations in signal strength due to various factors</a:t>
            </a:r>
            <a:endParaRPr sz="1600"/>
          </a:p>
          <a:p>
            <a:pPr indent="-330200" lvl="0" marL="457200" rtl="0" algn="l">
              <a:lnSpc>
                <a:spcPct val="150000"/>
              </a:lnSpc>
              <a:spcBef>
                <a:spcPts val="0"/>
              </a:spcBef>
              <a:spcAft>
                <a:spcPts val="0"/>
              </a:spcAft>
              <a:buSzPts val="1600"/>
              <a:buChar char="●"/>
            </a:pPr>
            <a:r>
              <a:rPr lang="en-GB" sz="1600"/>
              <a:t>General Trends:</a:t>
            </a:r>
            <a:endParaRPr sz="1600"/>
          </a:p>
          <a:p>
            <a:pPr indent="-330200" lvl="1" marL="914400" rtl="0" algn="l">
              <a:lnSpc>
                <a:spcPct val="150000"/>
              </a:lnSpc>
              <a:spcBef>
                <a:spcPts val="0"/>
              </a:spcBef>
              <a:spcAft>
                <a:spcPts val="0"/>
              </a:spcAft>
              <a:buSzPts val="1600"/>
              <a:buChar char="○"/>
            </a:pPr>
            <a:r>
              <a:rPr lang="en-GB" sz="1600"/>
              <a:t>RSSI dropped with distance </a:t>
            </a:r>
            <a:endParaRPr sz="1600"/>
          </a:p>
          <a:p>
            <a:pPr indent="-330200" lvl="1" marL="914400" rtl="0" algn="l">
              <a:lnSpc>
                <a:spcPct val="150000"/>
              </a:lnSpc>
              <a:spcBef>
                <a:spcPts val="0"/>
              </a:spcBef>
              <a:spcAft>
                <a:spcPts val="0"/>
              </a:spcAft>
              <a:buSzPts val="1600"/>
              <a:buChar char="○"/>
            </a:pPr>
            <a:r>
              <a:rPr lang="en-GB" sz="1600"/>
              <a:t>SNR dropped to lowest values due to environment (buildings, trees etc.)</a:t>
            </a:r>
            <a:endParaRPr sz="1600"/>
          </a:p>
          <a:p>
            <a:pPr indent="-330200" lvl="1" marL="914400" rtl="0" algn="l">
              <a:lnSpc>
                <a:spcPct val="150000"/>
              </a:lnSpc>
              <a:spcBef>
                <a:spcPts val="0"/>
              </a:spcBef>
              <a:spcAft>
                <a:spcPts val="0"/>
              </a:spcAft>
              <a:buSzPts val="1600"/>
              <a:buChar char="○"/>
            </a:pPr>
            <a:r>
              <a:rPr lang="en-GB" sz="1600"/>
              <a:t>SF7 failed to send a message from Southampton Common when amongst trees</a:t>
            </a:r>
            <a:endParaRPr sz="1600"/>
          </a:p>
          <a:p>
            <a:pPr indent="-330200" lvl="1" marL="914400" rtl="0" algn="l">
              <a:lnSpc>
                <a:spcPct val="150000"/>
              </a:lnSpc>
              <a:spcBef>
                <a:spcPts val="0"/>
              </a:spcBef>
              <a:spcAft>
                <a:spcPts val="0"/>
              </a:spcAft>
              <a:buSzPts val="1600"/>
              <a:buChar char="○"/>
            </a:pPr>
            <a:r>
              <a:rPr lang="en-GB" sz="1600"/>
              <a:t>Signals received by the DIY Raspberry Pi gateway were lower strength than those on the multi-channel Kerlink gateway</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4"/>
          <p:cNvSpPr txBox="1"/>
          <p:nvPr>
            <p:ph type="title"/>
          </p:nvPr>
        </p:nvSpPr>
        <p:spPr>
          <a:xfrm>
            <a:off x="823850" y="2053000"/>
            <a:ext cx="52653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Demonstration &amp; Questions</a:t>
            </a:r>
            <a:endParaRPr/>
          </a:p>
        </p:txBody>
      </p:sp>
      <p:sp>
        <p:nvSpPr>
          <p:cNvPr id="426" name="Google Shape;426;p54"/>
          <p:cNvSpPr txBox="1"/>
          <p:nvPr>
            <p:ph type="title"/>
          </p:nvPr>
        </p:nvSpPr>
        <p:spPr>
          <a:xfrm>
            <a:off x="823850" y="3201700"/>
            <a:ext cx="58305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Arial"/>
                <a:ea typeface="Arial"/>
                <a:cs typeface="Arial"/>
                <a:sym typeface="Arial"/>
              </a:rPr>
              <a:t>Website: </a:t>
            </a:r>
            <a:r>
              <a:rPr b="1" lang="en-GB" sz="1800">
                <a:solidFill>
                  <a:srgbClr val="FFFFFF"/>
                </a:solidFill>
                <a:latin typeface="EB Garamond"/>
                <a:ea typeface="EB Garamond"/>
                <a:cs typeface="EB Garamond"/>
                <a:sym typeface="EB Garamond"/>
              </a:rPr>
              <a:t>https://wireless-networks-lpwan2.firebaseapp.com</a:t>
            </a:r>
            <a:endParaRPr b="1" sz="1800">
              <a:solidFill>
                <a:srgbClr val="FFFFFF"/>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a:t>
            </a:r>
            <a:endParaRPr/>
          </a:p>
        </p:txBody>
      </p:sp>
      <p:sp>
        <p:nvSpPr>
          <p:cNvPr id="160" name="Google Shape;160;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GB" sz="1400"/>
              <a:t>LoRa vs. LoRaWAN</a:t>
            </a:r>
            <a:endParaRPr sz="1400"/>
          </a:p>
          <a:p>
            <a:pPr indent="-317500" lvl="1" marL="914400" rtl="0" algn="l">
              <a:lnSpc>
                <a:spcPct val="150000"/>
              </a:lnSpc>
              <a:spcBef>
                <a:spcPts val="0"/>
              </a:spcBef>
              <a:spcAft>
                <a:spcPts val="0"/>
              </a:spcAft>
              <a:buSzPts val="1400"/>
              <a:buChar char="○"/>
            </a:pPr>
            <a:r>
              <a:rPr lang="en-GB" sz="1400"/>
              <a:t>LoRa = PHY Layer</a:t>
            </a:r>
            <a:endParaRPr sz="1400"/>
          </a:p>
          <a:p>
            <a:pPr indent="-317500" lvl="1" marL="914400" rtl="0" algn="l">
              <a:lnSpc>
                <a:spcPct val="150000"/>
              </a:lnSpc>
              <a:spcBef>
                <a:spcPts val="0"/>
              </a:spcBef>
              <a:spcAft>
                <a:spcPts val="0"/>
              </a:spcAft>
              <a:buSzPts val="1400"/>
              <a:buChar char="○"/>
            </a:pPr>
            <a:r>
              <a:rPr lang="en-GB" sz="1400"/>
              <a:t>LoRaWAN = MAC, NWK and APP build on LoRa.</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Definitions...</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Symbol : discrete RF energy state that represent some quantity of information.</a:t>
            </a:r>
            <a:endParaRPr/>
          </a:p>
          <a:p>
            <a:pPr indent="0" lvl="0" marL="914400" rtl="0" algn="l">
              <a:lnSpc>
                <a:spcPct val="150000"/>
              </a:lnSpc>
              <a:spcBef>
                <a:spcPts val="1600"/>
              </a:spcBef>
              <a:spcAft>
                <a:spcPts val="0"/>
              </a:spcAft>
              <a:buNone/>
            </a:pPr>
            <a:r>
              <a:t/>
            </a:r>
            <a:endParaRPr/>
          </a:p>
          <a:p>
            <a:pPr indent="-311150" lvl="0" marL="457200" rtl="0" algn="l">
              <a:lnSpc>
                <a:spcPct val="150000"/>
              </a:lnSpc>
              <a:spcBef>
                <a:spcPts val="1600"/>
              </a:spcBef>
              <a:spcAft>
                <a:spcPts val="0"/>
              </a:spcAft>
              <a:buSzPts val="1300"/>
              <a:buChar char="●"/>
            </a:pPr>
            <a:r>
              <a:rPr lang="en-GB"/>
              <a:t>Spreading factor: number of bits encoded per symbol </a:t>
            </a:r>
            <a:endParaRPr/>
          </a:p>
          <a:p>
            <a:pPr indent="-298450" lvl="1" marL="1371600" rtl="0" algn="l">
              <a:lnSpc>
                <a:spcPct val="150000"/>
              </a:lnSpc>
              <a:spcBef>
                <a:spcPts val="0"/>
              </a:spcBef>
              <a:spcAft>
                <a:spcPts val="0"/>
              </a:spcAft>
              <a:buSzPts val="1100"/>
              <a:buChar char="○"/>
            </a:pPr>
            <a:r>
              <a:rPr lang="en-GB"/>
              <a:t> [7-12] bits per symbol</a:t>
            </a:r>
            <a:endParaRPr/>
          </a:p>
          <a:p>
            <a:pPr indent="0" lvl="0" marL="914400" marR="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LoRa’s Proprietary PHY </a:t>
            </a:r>
            <a:endParaRPr/>
          </a:p>
        </p:txBody>
      </p:sp>
      <p:sp>
        <p:nvSpPr>
          <p:cNvPr id="172" name="Google Shape;17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Modulations: </a:t>
            </a:r>
            <a:r>
              <a:rPr lang="en-GB"/>
              <a:t>Chirp Spread Spectrum (CSS) </a:t>
            </a:r>
            <a:endParaRPr/>
          </a:p>
          <a:p>
            <a:pPr indent="-298450" lvl="1" marL="1371600" rtl="0" algn="l">
              <a:lnSpc>
                <a:spcPct val="150000"/>
              </a:lnSpc>
              <a:spcBef>
                <a:spcPts val="0"/>
              </a:spcBef>
              <a:spcAft>
                <a:spcPts val="0"/>
              </a:spcAft>
              <a:buSzPts val="1100"/>
              <a:buChar char="○"/>
            </a:pPr>
            <a:r>
              <a:rPr lang="en-GB"/>
              <a:t>A type of digital modulation.</a:t>
            </a:r>
            <a:endParaRPr/>
          </a:p>
          <a:p>
            <a:pPr indent="-298450" lvl="1" marL="1371600" rtl="0" algn="l">
              <a:lnSpc>
                <a:spcPct val="150000"/>
              </a:lnSpc>
              <a:spcBef>
                <a:spcPts val="0"/>
              </a:spcBef>
              <a:spcAft>
                <a:spcPts val="0"/>
              </a:spcAft>
              <a:buSzPts val="1100"/>
              <a:buChar char="○"/>
            </a:pPr>
            <a:r>
              <a:rPr lang="en-GB"/>
              <a:t>Define how digital values are mapped into RF energy.</a:t>
            </a:r>
            <a:endParaRPr/>
          </a:p>
          <a:p>
            <a:pPr indent="-311150" lvl="0" marL="457200" rtl="0" algn="l">
              <a:lnSpc>
                <a:spcPct val="150000"/>
              </a:lnSpc>
              <a:spcBef>
                <a:spcPts val="0"/>
              </a:spcBef>
              <a:spcAft>
                <a:spcPts val="0"/>
              </a:spcAft>
              <a:buSzPts val="1300"/>
              <a:buChar char="●"/>
            </a:pPr>
            <a:r>
              <a:rPr lang="en-GB"/>
              <a:t>What’s a chirp?</a:t>
            </a:r>
            <a:endParaRPr/>
          </a:p>
          <a:p>
            <a:pPr indent="-298450" lvl="1" marL="1371600" rtl="0" algn="l">
              <a:lnSpc>
                <a:spcPct val="150000"/>
              </a:lnSpc>
              <a:spcBef>
                <a:spcPts val="0"/>
              </a:spcBef>
              <a:spcAft>
                <a:spcPts val="0"/>
              </a:spcAft>
              <a:buSzPts val="1100"/>
              <a:buChar char="○"/>
            </a:pPr>
            <a:r>
              <a:rPr lang="en-GB"/>
              <a:t>A  signal whose frequency </a:t>
            </a:r>
            <a:r>
              <a:rPr lang="en-GB"/>
              <a:t>continuously</a:t>
            </a:r>
            <a:r>
              <a:rPr lang="en-GB"/>
              <a:t> increasing or decreasing.</a:t>
            </a:r>
            <a:endParaRPr/>
          </a:p>
          <a:p>
            <a:pPr indent="-298450" lvl="1" marL="1371600" rtl="0" algn="l">
              <a:lnSpc>
                <a:spcPct val="150000"/>
              </a:lnSpc>
              <a:spcBef>
                <a:spcPts val="0"/>
              </a:spcBef>
              <a:spcAft>
                <a:spcPts val="0"/>
              </a:spcAft>
              <a:buSzPts val="1100"/>
              <a:buChar char="○"/>
            </a:pPr>
            <a:r>
              <a:rPr lang="en-GB"/>
              <a:t>Cyclically</a:t>
            </a:r>
            <a:r>
              <a:rPr lang="en-GB"/>
              <a:t>-shifted </a:t>
            </a:r>
            <a:endParaRPr/>
          </a:p>
          <a:p>
            <a:pPr indent="0" lvl="0" marL="1371600" rtl="0" algn="l">
              <a:lnSpc>
                <a:spcPct val="150000"/>
              </a:lnSpc>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Chirps </a:t>
            </a:r>
            <a:endParaRPr/>
          </a:p>
        </p:txBody>
      </p:sp>
      <p:sp>
        <p:nvSpPr>
          <p:cNvPr id="178" name="Google Shape;178;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GB"/>
              <a:t>Up chirp (top)</a:t>
            </a:r>
            <a:endParaRPr/>
          </a:p>
          <a:p>
            <a:pPr indent="-298450" lvl="1" marL="914400" rtl="0" algn="l">
              <a:lnSpc>
                <a:spcPct val="150000"/>
              </a:lnSpc>
              <a:spcBef>
                <a:spcPts val="0"/>
              </a:spcBef>
              <a:spcAft>
                <a:spcPts val="0"/>
              </a:spcAft>
              <a:buSzPts val="1100"/>
              <a:buChar char="○"/>
            </a:pPr>
            <a:r>
              <a:rPr lang="en-GB"/>
              <a:t>Increasing frequency</a:t>
            </a:r>
            <a:endParaRPr/>
          </a:p>
          <a:p>
            <a:pPr indent="0" lvl="0" marL="0" rtl="0" algn="l">
              <a:lnSpc>
                <a:spcPct val="150000"/>
              </a:lnSpc>
              <a:spcBef>
                <a:spcPts val="1600"/>
              </a:spcBef>
              <a:spcAft>
                <a:spcPts val="0"/>
              </a:spcAft>
              <a:buNone/>
            </a:pPr>
            <a:r>
              <a:t/>
            </a:r>
            <a:endParaRPr/>
          </a:p>
          <a:p>
            <a:pPr indent="-311150" lvl="0" marL="457200" rtl="0" algn="l">
              <a:lnSpc>
                <a:spcPct val="150000"/>
              </a:lnSpc>
              <a:spcBef>
                <a:spcPts val="1600"/>
              </a:spcBef>
              <a:spcAft>
                <a:spcPts val="0"/>
              </a:spcAft>
              <a:buSzPts val="1300"/>
              <a:buChar char="●"/>
            </a:pPr>
            <a:r>
              <a:rPr lang="en-GB"/>
              <a:t>Down chirp (bottom)</a:t>
            </a:r>
            <a:endParaRPr/>
          </a:p>
          <a:p>
            <a:pPr indent="-298450" lvl="1" marL="914400" rtl="0" algn="l">
              <a:lnSpc>
                <a:spcPct val="150000"/>
              </a:lnSpc>
              <a:spcBef>
                <a:spcPts val="0"/>
              </a:spcBef>
              <a:spcAft>
                <a:spcPts val="0"/>
              </a:spcAft>
              <a:buSzPts val="1100"/>
              <a:buChar char="○"/>
            </a:pPr>
            <a:r>
              <a:rPr lang="en-GB"/>
              <a:t>Decreasing frequency</a:t>
            </a:r>
            <a:endParaRPr/>
          </a:p>
        </p:txBody>
      </p:sp>
      <p:pic>
        <p:nvPicPr>
          <p:cNvPr id="179" name="Google Shape;179;p20"/>
          <p:cNvPicPr preferRelativeResize="0"/>
          <p:nvPr/>
        </p:nvPicPr>
        <p:blipFill>
          <a:blip r:embed="rId3">
            <a:alphaModFix/>
          </a:blip>
          <a:stretch>
            <a:fillRect/>
          </a:stretch>
        </p:blipFill>
        <p:spPr>
          <a:xfrm>
            <a:off x="5628125" y="471488"/>
            <a:ext cx="2990850" cy="420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97500" y="393750"/>
            <a:ext cx="3798900" cy="6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LoRa PHY Frame</a:t>
            </a:r>
            <a:endParaRPr/>
          </a:p>
        </p:txBody>
      </p:sp>
      <p:sp>
        <p:nvSpPr>
          <p:cNvPr id="185" name="Google Shape;185;p21"/>
          <p:cNvSpPr txBox="1"/>
          <p:nvPr>
            <p:ph idx="1" type="body"/>
          </p:nvPr>
        </p:nvSpPr>
        <p:spPr>
          <a:xfrm>
            <a:off x="1297500" y="1006850"/>
            <a:ext cx="3798900" cy="338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AutoNum type="arabicPeriod"/>
            </a:pPr>
            <a:r>
              <a:rPr lang="en-GB"/>
              <a:t>Repeated </a:t>
            </a:r>
            <a:r>
              <a:rPr lang="en-GB"/>
              <a:t>up chirps</a:t>
            </a:r>
            <a:endParaRPr/>
          </a:p>
          <a:p>
            <a:pPr indent="-298450" lvl="1" marL="914400" rtl="0" algn="l">
              <a:lnSpc>
                <a:spcPct val="150000"/>
              </a:lnSpc>
              <a:spcBef>
                <a:spcPts val="0"/>
              </a:spcBef>
              <a:spcAft>
                <a:spcPts val="0"/>
              </a:spcAft>
              <a:buSzPts val="1100"/>
              <a:buAutoNum type="alphaLcPeriod"/>
            </a:pPr>
            <a:r>
              <a:rPr lang="en-GB"/>
              <a:t>Preamble/Training Sequence</a:t>
            </a:r>
            <a:endParaRPr/>
          </a:p>
          <a:p>
            <a:pPr indent="0" lvl="0" marL="914400" rtl="0" algn="l">
              <a:lnSpc>
                <a:spcPct val="150000"/>
              </a:lnSpc>
              <a:spcBef>
                <a:spcPts val="1600"/>
              </a:spcBef>
              <a:spcAft>
                <a:spcPts val="0"/>
              </a:spcAft>
              <a:buNone/>
            </a:pPr>
            <a:r>
              <a:t/>
            </a:r>
            <a:endParaRPr/>
          </a:p>
          <a:p>
            <a:pPr indent="-311150" lvl="0" marL="457200" rtl="0" algn="l">
              <a:lnSpc>
                <a:spcPct val="150000"/>
              </a:lnSpc>
              <a:spcBef>
                <a:spcPts val="1600"/>
              </a:spcBef>
              <a:spcAft>
                <a:spcPts val="0"/>
              </a:spcAft>
              <a:buSzPts val="1300"/>
              <a:buAutoNum type="arabicPeriod"/>
            </a:pPr>
            <a:r>
              <a:rPr lang="en-GB"/>
              <a:t>Two down chirps</a:t>
            </a:r>
            <a:endParaRPr/>
          </a:p>
          <a:p>
            <a:pPr indent="-298450" lvl="1" marL="914400" rtl="0" algn="l">
              <a:lnSpc>
                <a:spcPct val="150000"/>
              </a:lnSpc>
              <a:spcBef>
                <a:spcPts val="0"/>
              </a:spcBef>
              <a:spcAft>
                <a:spcPts val="0"/>
              </a:spcAft>
              <a:buSzPts val="1100"/>
              <a:buAutoNum type="alphaLcPeriod"/>
            </a:pPr>
            <a:r>
              <a:rPr lang="en-GB"/>
              <a:t>Start of frame delimiter (SFD) </a:t>
            </a:r>
            <a:endParaRPr/>
          </a:p>
          <a:p>
            <a:pPr indent="0" lvl="0" marL="914400" rtl="0" algn="l">
              <a:lnSpc>
                <a:spcPct val="150000"/>
              </a:lnSpc>
              <a:spcBef>
                <a:spcPts val="1600"/>
              </a:spcBef>
              <a:spcAft>
                <a:spcPts val="0"/>
              </a:spcAft>
              <a:buNone/>
            </a:pPr>
            <a:r>
              <a:t/>
            </a:r>
            <a:endParaRPr/>
          </a:p>
          <a:p>
            <a:pPr indent="-311150" lvl="0" marL="457200" rtl="0" algn="l">
              <a:lnSpc>
                <a:spcPct val="150000"/>
              </a:lnSpc>
              <a:spcBef>
                <a:spcPts val="1600"/>
              </a:spcBef>
              <a:spcAft>
                <a:spcPts val="0"/>
              </a:spcAft>
              <a:buSzPts val="1300"/>
              <a:buAutoNum type="arabicPeriod"/>
            </a:pPr>
            <a:r>
              <a:rPr lang="en-GB"/>
              <a:t>Choppy up chirps of varying length.</a:t>
            </a:r>
            <a:endParaRPr/>
          </a:p>
          <a:p>
            <a:pPr indent="-298450" lvl="1" marL="914400" rtl="0" algn="l">
              <a:lnSpc>
                <a:spcPct val="150000"/>
              </a:lnSpc>
              <a:spcBef>
                <a:spcPts val="0"/>
              </a:spcBef>
              <a:spcAft>
                <a:spcPts val="0"/>
              </a:spcAft>
              <a:buSzPts val="1100"/>
              <a:buAutoNum type="alphaLcPeriod"/>
            </a:pPr>
            <a:r>
              <a:rPr lang="en-GB"/>
              <a:t>Data</a:t>
            </a:r>
            <a:endParaRPr/>
          </a:p>
        </p:txBody>
      </p:sp>
      <p:pic>
        <p:nvPicPr>
          <p:cNvPr id="186" name="Google Shape;186;p21"/>
          <p:cNvPicPr preferRelativeResize="0"/>
          <p:nvPr/>
        </p:nvPicPr>
        <p:blipFill>
          <a:blip r:embed="rId3">
            <a:alphaModFix/>
          </a:blip>
          <a:stretch>
            <a:fillRect/>
          </a:stretch>
        </p:blipFill>
        <p:spPr>
          <a:xfrm rot="5400000">
            <a:off x="4854074" y="1543275"/>
            <a:ext cx="4775901" cy="2056951"/>
          </a:xfrm>
          <a:prstGeom prst="rect">
            <a:avLst/>
          </a:prstGeom>
          <a:noFill/>
          <a:ln>
            <a:noFill/>
          </a:ln>
        </p:spPr>
      </p:pic>
      <p:cxnSp>
        <p:nvCxnSpPr>
          <p:cNvPr id="187" name="Google Shape;187;p21"/>
          <p:cNvCxnSpPr/>
          <p:nvPr/>
        </p:nvCxnSpPr>
        <p:spPr>
          <a:xfrm flipH="1" rot="10800000">
            <a:off x="5865775" y="2370825"/>
            <a:ext cx="2752500" cy="17100"/>
          </a:xfrm>
          <a:prstGeom prst="straightConnector1">
            <a:avLst/>
          </a:prstGeom>
          <a:noFill/>
          <a:ln cap="flat" cmpd="sng" w="28575">
            <a:solidFill>
              <a:srgbClr val="FF0000"/>
            </a:solidFill>
            <a:prstDash val="solid"/>
            <a:round/>
            <a:headEnd len="med" w="med" type="none"/>
            <a:tailEnd len="med" w="med" type="none"/>
          </a:ln>
        </p:spPr>
      </p:cxnSp>
      <p:cxnSp>
        <p:nvCxnSpPr>
          <p:cNvPr id="188" name="Google Shape;188;p21"/>
          <p:cNvCxnSpPr/>
          <p:nvPr/>
        </p:nvCxnSpPr>
        <p:spPr>
          <a:xfrm flipH="1" rot="10800000">
            <a:off x="5823000" y="2870975"/>
            <a:ext cx="2752500" cy="17100"/>
          </a:xfrm>
          <a:prstGeom prst="straightConnector1">
            <a:avLst/>
          </a:prstGeom>
          <a:noFill/>
          <a:ln cap="flat" cmpd="sng" w="28575">
            <a:solidFill>
              <a:srgbClr val="FF0000"/>
            </a:solidFill>
            <a:prstDash val="solid"/>
            <a:round/>
            <a:headEnd len="med" w="med" type="none"/>
            <a:tailEnd len="med" w="med" type="none"/>
          </a:ln>
        </p:spPr>
      </p:cxnSp>
      <p:sp>
        <p:nvSpPr>
          <p:cNvPr id="189" name="Google Shape;189;p21"/>
          <p:cNvSpPr txBox="1"/>
          <p:nvPr/>
        </p:nvSpPr>
        <p:spPr>
          <a:xfrm>
            <a:off x="5688850" y="1402475"/>
            <a:ext cx="524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chemeClr val="lt1"/>
                </a:solidFill>
              </a:rPr>
              <a:t>1</a:t>
            </a:r>
            <a:endParaRPr b="1" sz="3000">
              <a:solidFill>
                <a:schemeClr val="lt1"/>
              </a:solidFill>
            </a:endParaRPr>
          </a:p>
        </p:txBody>
      </p:sp>
      <p:sp>
        <p:nvSpPr>
          <p:cNvPr id="190" name="Google Shape;190;p21"/>
          <p:cNvSpPr txBox="1"/>
          <p:nvPr/>
        </p:nvSpPr>
        <p:spPr>
          <a:xfrm>
            <a:off x="5688850" y="2294625"/>
            <a:ext cx="524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chemeClr val="lt1"/>
                </a:solidFill>
              </a:rPr>
              <a:t>2</a:t>
            </a:r>
            <a:endParaRPr b="1" sz="3000">
              <a:solidFill>
                <a:schemeClr val="lt1"/>
              </a:solidFill>
            </a:endParaRPr>
          </a:p>
        </p:txBody>
      </p:sp>
      <p:sp>
        <p:nvSpPr>
          <p:cNvPr id="191" name="Google Shape;191;p21"/>
          <p:cNvSpPr txBox="1"/>
          <p:nvPr/>
        </p:nvSpPr>
        <p:spPr>
          <a:xfrm>
            <a:off x="5688850" y="3659775"/>
            <a:ext cx="524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chemeClr val="lt1"/>
                </a:solidFill>
              </a:rPr>
              <a:t>3</a:t>
            </a:r>
            <a:endParaRPr b="1" sz="3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